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567" r:id="rId1"/>
    <p:sldMasterId id="2147484568" r:id="rId2"/>
    <p:sldMasterId id="2147484569" r:id="rId3"/>
    <p:sldMasterId id="2147484570" r:id="rId4"/>
  </p:sldMasterIdLst>
  <p:notesMasterIdLst>
    <p:notesMasterId r:id="rId42"/>
  </p:notesMasterIdLst>
  <p:handoutMasterIdLst>
    <p:handoutMasterId r:id="rId43"/>
  </p:handoutMasterIdLst>
  <p:sldIdLst>
    <p:sldId id="301" r:id="rId5"/>
    <p:sldId id="302" r:id="rId6"/>
    <p:sldId id="303" r:id="rId7"/>
    <p:sldId id="304" r:id="rId8"/>
    <p:sldId id="305" r:id="rId9"/>
    <p:sldId id="30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3" r:id="rId18"/>
    <p:sldId id="272" r:id="rId19"/>
    <p:sldId id="273" r:id="rId20"/>
    <p:sldId id="274" r:id="rId21"/>
    <p:sldId id="294" r:id="rId22"/>
    <p:sldId id="295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9" r:id="rId36"/>
    <p:sldId id="297" r:id="rId37"/>
    <p:sldId id="300" r:id="rId38"/>
    <p:sldId id="307" r:id="rId39"/>
    <p:sldId id="308" r:id="rId40"/>
    <p:sldId id="309" r:id="rId41"/>
  </p:sldIdLst>
  <p:sldSz cx="12192000" cy="6858000"/>
  <p:notesSz cx="6797675" cy="9926638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HY헤드라인M" panose="02030600000101010101" pitchFamily="18" charset="-127"/>
      <p:regular r:id="rId50"/>
    </p:embeddedFont>
    <p:embeddedFont>
      <p:font typeface="Calibri Light" panose="020F0302020204030204" pitchFamily="34" charset="0"/>
      <p:regular r:id="rId51"/>
      <p:italic r:id="rId52"/>
    </p:embeddedFont>
  </p:embeddedFontLst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96400" autoAdjust="0"/>
  </p:normalViewPr>
  <p:slideViewPr>
    <p:cSldViewPr snapToObjects="1">
      <p:cViewPr varScale="1">
        <p:scale>
          <a:sx n="111" d="100"/>
          <a:sy n="111" d="100"/>
        </p:scale>
        <p:origin x="300" y="108"/>
      </p:cViewPr>
      <p:guideLst>
        <p:guide orient="horz" pos="215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518EF-AEAF-426A-96A5-47EC0FF82EE0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D6B72-07C2-4294-924C-CECB676C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11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5684D-66FA-48BE-BE38-2B5FB25B65CB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AC720-F0F0-423A-9F6A-9A9FDC634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98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AC720-F0F0-423A-9F6A-9A9FDC634A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98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FAC720-F0F0-423A-9F6A-9A9FDC634AB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1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4940300"/>
            <a:ext cx="12192635" cy="6972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FREE PPT TEMPLATES</a:t>
            </a:r>
            <a:endParaRPr lang="ko-KR" altLang="en-US" sz="4800" b="1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563689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1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INSTERT THE TITLE OF YOUR PRESENTATION HERE</a:t>
            </a:r>
            <a:endParaRPr lang="ko-KR" altLang="en-US" sz="1865" b="1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 txBox="1">
            <a:spLocks noGrp="1"/>
          </p:cNvSpPr>
          <p:nvPr>
            <p:ph type="pic" hasCustomPrompt="1"/>
          </p:nvPr>
        </p:nvSpPr>
        <p:spPr>
          <a:xfrm>
            <a:off x="0" y="1557020"/>
            <a:ext cx="3839845" cy="374523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 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 hasCustomPrompt="1"/>
          </p:nvPr>
        </p:nvSpPr>
        <p:spPr>
          <a:xfrm>
            <a:off x="8352155" y="0"/>
            <a:ext cx="3840480" cy="685863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 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4463415" y="175260"/>
            <a:ext cx="772922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5471795" y="2397760"/>
            <a:ext cx="672084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 hasCustomPrompt="1"/>
          </p:nvPr>
        </p:nvSpPr>
        <p:spPr>
          <a:xfrm>
            <a:off x="6431915" y="4620260"/>
            <a:ext cx="576072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5250180" y="0"/>
            <a:ext cx="249618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2624455" y="0"/>
            <a:ext cx="2496820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0" y="0"/>
            <a:ext cx="249618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8925560" y="2948940"/>
            <a:ext cx="2592705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6172835" y="2948940"/>
            <a:ext cx="2593340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3420110" y="2948940"/>
            <a:ext cx="2593340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668655" y="596900"/>
            <a:ext cx="2593340" cy="5760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5060315" y="307975"/>
            <a:ext cx="4392930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7484110" y="4531995"/>
            <a:ext cx="4392295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5060315" y="2419350"/>
            <a:ext cx="2305050" cy="4129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7495540" y="2419350"/>
            <a:ext cx="1957705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그림 개체 틀 11"/>
          <p:cNvSpPr txBox="1">
            <a:spLocks noGrp="1"/>
          </p:cNvSpPr>
          <p:nvPr>
            <p:ph type="pic" hasCustomPrompt="1"/>
          </p:nvPr>
        </p:nvSpPr>
        <p:spPr>
          <a:xfrm>
            <a:off x="9571355" y="307975"/>
            <a:ext cx="2305050" cy="4128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241935"/>
            <a:ext cx="12192635" cy="7683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IMAGES &amp; CONTENTS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1009650"/>
            <a:ext cx="12192635" cy="3854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Administrator/AppData/Roaming/PolarisOffice/ETemp/1176_6620320/fImage7816838696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9015" y="1751330"/>
            <a:ext cx="8584565" cy="4366895"/>
          </a:xfrm>
          <a:prstGeom prst="rect">
            <a:avLst/>
          </a:prstGeom>
          <a:noFill/>
        </p:spPr>
      </p:pic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0" y="4676775"/>
            <a:ext cx="12192635" cy="218186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/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6" name="그림 5" descr="C:/Users/Administrator/AppData/Roaming/PolarisOffice/ETemp/1176_6620320/fImage15802844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6170" y="1438275"/>
            <a:ext cx="4498340" cy="5447030"/>
          </a:xfrm>
          <a:prstGeom prst="rect">
            <a:avLst/>
          </a:prstGeom>
          <a:noFill/>
        </p:spPr>
      </p:pic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4754880" y="1623060"/>
            <a:ext cx="2594610" cy="40074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ICON SETS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71170" y="1508760"/>
            <a:ext cx="3800475" cy="4866005"/>
            <a:chOff x="471170" y="1508760"/>
            <a:chExt cx="3800475" cy="4866005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471170" y="1508760"/>
              <a:ext cx="3800475" cy="4866005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709295" y="1796415"/>
              <a:ext cx="145415" cy="43211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82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solidFill>
                  <a:schemeClr val="bg1"/>
                </a:solidFill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5400000">
              <a:off x="3456940" y="1651000"/>
              <a:ext cx="669925" cy="669925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27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solidFill>
                  <a:schemeClr val="tx1"/>
                </a:solidFill>
                <a:latin typeface="Arial Unicode MS" charset="0"/>
                <a:ea typeface="Arial Unicode MS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도형 2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bg1">
              <a:alpha val="3885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latin typeface="Arial Unicode MS" charset="0"/>
              <a:ea typeface="Arial Unicode MS" charset="0"/>
            </a:endParaRPr>
          </a:p>
        </p:txBody>
      </p:sp>
      <p:sp>
        <p:nvSpPr>
          <p:cNvPr id="2" name="도형 1"/>
          <p:cNvSpPr>
            <a:spLocks/>
          </p:cNvSpPr>
          <p:nvPr/>
        </p:nvSpPr>
        <p:spPr>
          <a:xfrm>
            <a:off x="3599815" y="932815"/>
            <a:ext cx="4993640" cy="4993640"/>
          </a:xfrm>
          <a:prstGeom prst="ellipse">
            <a:avLst/>
          </a:prstGeom>
          <a:solidFill>
            <a:schemeClr val="accent1">
              <a:alpha val="7693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3599815" y="2908300"/>
            <a:ext cx="4993640" cy="7683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Thank you</a:t>
            </a:r>
            <a:endParaRPr lang="ko-KR" altLang="en-US" sz="4800" b="1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3599180" y="3676015"/>
            <a:ext cx="499300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05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527050" y="260350"/>
            <a:ext cx="11234420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527050" y="1028700"/>
            <a:ext cx="11234420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39395" y="452755"/>
            <a:ext cx="5665470" cy="7683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239395" y="1220470"/>
            <a:ext cx="5665470" cy="3854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864870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3627755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6389370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3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9151620" y="1700530"/>
            <a:ext cx="2199005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4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72009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6096000" y="0"/>
            <a:ext cx="5473065" cy="685863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latin typeface="Arial Unicode MS" charset="0"/>
              <a:ea typeface="Arial Unicode MS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0" y="2948940"/>
            <a:ext cx="12192635" cy="3456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/>
          <p:cNvSpPr txBox="1">
            <a:spLocks noGrp="1"/>
          </p:cNvSpPr>
          <p:nvPr>
            <p:ph type="pic" hasCustomPrompt="1"/>
          </p:nvPr>
        </p:nvSpPr>
        <p:spPr>
          <a:xfrm>
            <a:off x="0" y="1557020"/>
            <a:ext cx="3839845" cy="374523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 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3" name="그림 개체 틀 2"/>
          <p:cNvSpPr txBox="1">
            <a:spLocks noGrp="1"/>
          </p:cNvSpPr>
          <p:nvPr>
            <p:ph type="pic" hasCustomPrompt="1"/>
          </p:nvPr>
        </p:nvSpPr>
        <p:spPr>
          <a:xfrm>
            <a:off x="8352155" y="0"/>
            <a:ext cx="3840480" cy="6858635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 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4463415" y="175260"/>
            <a:ext cx="772922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5471795" y="2397760"/>
            <a:ext cx="672084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 hasCustomPrompt="1"/>
          </p:nvPr>
        </p:nvSpPr>
        <p:spPr>
          <a:xfrm>
            <a:off x="6431915" y="4620260"/>
            <a:ext cx="5760720" cy="20643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5250180" y="0"/>
            <a:ext cx="249618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2624455" y="0"/>
            <a:ext cx="2496820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0" y="0"/>
            <a:ext cx="249618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Your Image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8925560" y="2948940"/>
            <a:ext cx="2592705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6172835" y="2948940"/>
            <a:ext cx="2593340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3420110" y="2948940"/>
            <a:ext cx="2593340" cy="3408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668655" y="596900"/>
            <a:ext cx="2593340" cy="5760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5060315" y="307975"/>
            <a:ext cx="4392930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7484110" y="4531995"/>
            <a:ext cx="4392295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5060315" y="2419350"/>
            <a:ext cx="2305050" cy="41294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7495540" y="2419350"/>
            <a:ext cx="1957705" cy="2016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그림 개체 틀 11"/>
          <p:cNvSpPr txBox="1">
            <a:spLocks noGrp="1"/>
          </p:cNvSpPr>
          <p:nvPr>
            <p:ph type="pic" hasCustomPrompt="1"/>
          </p:nvPr>
        </p:nvSpPr>
        <p:spPr>
          <a:xfrm>
            <a:off x="9571355" y="307975"/>
            <a:ext cx="2305050" cy="4128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241935"/>
            <a:ext cx="12192635" cy="7683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IMAGES &amp; CONTENTS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1009650"/>
            <a:ext cx="12192635" cy="3854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C:/Users/Administrator/AppData/Roaming/PolarisOffice/ETemp/1176_6620320/fImage7816999194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009015" y="1751330"/>
            <a:ext cx="8584565" cy="4366895"/>
          </a:xfrm>
          <a:prstGeom prst="rect">
            <a:avLst/>
          </a:prstGeom>
          <a:noFill/>
        </p:spPr>
      </p:pic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>
            <a:off x="0" y="4676775"/>
            <a:ext cx="12192635" cy="218186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/>
              </a:solidFill>
              <a:latin typeface="Arial Unicode MS" charset="0"/>
              <a:ea typeface="Arial Unicode MS" charset="0"/>
            </a:endParaRPr>
          </a:p>
        </p:txBody>
      </p:sp>
      <p:pic>
        <p:nvPicPr>
          <p:cNvPr id="6" name="그림 5" descr="C:/Users/Administrator/AppData/Roaming/PolarisOffice/ETemp/1176_6620320/fImage15802100554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6170" y="1438275"/>
            <a:ext cx="4498340" cy="5447030"/>
          </a:xfrm>
          <a:prstGeom prst="rect">
            <a:avLst/>
          </a:prstGeom>
          <a:noFill/>
        </p:spPr>
      </p:pic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4754880" y="1623060"/>
            <a:ext cx="2594610" cy="40074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ICON SETS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71170" y="1508760"/>
            <a:ext cx="3800475" cy="4866005"/>
            <a:chOff x="471170" y="1508760"/>
            <a:chExt cx="3800475" cy="4866005"/>
          </a:xfrm>
        </p:grpSpPr>
        <p:sp>
          <p:nvSpPr>
            <p:cNvPr id="6" name="도형 5"/>
            <p:cNvSpPr>
              <a:spLocks/>
            </p:cNvSpPr>
            <p:nvPr/>
          </p:nvSpPr>
          <p:spPr>
            <a:xfrm>
              <a:off x="471170" y="1508760"/>
              <a:ext cx="3800475" cy="4866005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9" name="도형 8"/>
            <p:cNvSpPr>
              <a:spLocks/>
            </p:cNvSpPr>
            <p:nvPr/>
          </p:nvSpPr>
          <p:spPr>
            <a:xfrm>
              <a:off x="709295" y="1796415"/>
              <a:ext cx="145415" cy="43211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082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solidFill>
                  <a:schemeClr val="bg1"/>
                </a:solidFill>
                <a:latin typeface="Arial Unicode MS" charset="0"/>
                <a:ea typeface="Arial Unicode MS" charset="0"/>
              </a:endParaRPr>
            </a:p>
          </p:txBody>
        </p:sp>
        <p:sp>
          <p:nvSpPr>
            <p:cNvPr id="12" name="도형 11"/>
            <p:cNvSpPr>
              <a:spLocks/>
            </p:cNvSpPr>
            <p:nvPr/>
          </p:nvSpPr>
          <p:spPr>
            <a:xfrm rot="5400000">
              <a:off x="3456940" y="1651000"/>
              <a:ext cx="669925" cy="669925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27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b="0" strike="noStrike" cap="none" dirty="0" smtClean="0">
                <a:solidFill>
                  <a:schemeClr val="tx1"/>
                </a:solidFill>
                <a:latin typeface="Arial Unicode MS" charset="0"/>
                <a:ea typeface="Arial Unicode MS" charset="0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527050" y="260350"/>
            <a:ext cx="11234420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527050" y="1028700"/>
            <a:ext cx="11234420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239395" y="452755"/>
            <a:ext cx="5665470" cy="7683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239395" y="1220470"/>
            <a:ext cx="5665470" cy="3854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0" y="0"/>
            <a:ext cx="12192635" cy="141351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charset="0"/>
              <a:ea typeface="Arial Unicode MS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hasCustomPrompt="1"/>
          </p:nvPr>
        </p:nvSpPr>
        <p:spPr>
          <a:xfrm>
            <a:off x="0" y="163830"/>
            <a:ext cx="12192635" cy="76898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BASIC LAYOUT</a:t>
            </a:r>
            <a:endParaRPr lang="ko-KR" altLang="en-US" sz="48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hasCustomPrompt="1"/>
          </p:nvPr>
        </p:nvSpPr>
        <p:spPr>
          <a:xfrm>
            <a:off x="0" y="932815"/>
            <a:ext cx="12192635" cy="3848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865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Insert the title of your subtitle Here</a:t>
            </a:r>
            <a:endParaRPr lang="ko-KR" altLang="en-US" sz="1865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864870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그림 개체 틀 5"/>
          <p:cNvSpPr txBox="1">
            <a:spLocks noGrp="1"/>
          </p:cNvSpPr>
          <p:nvPr>
            <p:ph type="pic" hasCustomPrompt="1"/>
          </p:nvPr>
        </p:nvSpPr>
        <p:spPr>
          <a:xfrm>
            <a:off x="3627755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2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7" name="그림 개체 틀 6"/>
          <p:cNvSpPr txBox="1">
            <a:spLocks noGrp="1"/>
          </p:cNvSpPr>
          <p:nvPr>
            <p:ph type="pic" hasCustomPrompt="1"/>
          </p:nvPr>
        </p:nvSpPr>
        <p:spPr>
          <a:xfrm>
            <a:off x="6389370" y="1700530"/>
            <a:ext cx="2199640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3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그림 개체 틀 7"/>
          <p:cNvSpPr txBox="1">
            <a:spLocks noGrp="1"/>
          </p:cNvSpPr>
          <p:nvPr>
            <p:ph type="pic" hasCustomPrompt="1"/>
          </p:nvPr>
        </p:nvSpPr>
        <p:spPr>
          <a:xfrm>
            <a:off x="9151620" y="1700530"/>
            <a:ext cx="2199005" cy="2199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>
            <a:solidFill>
              <a:schemeClr val="accent4">
                <a:alpha val="100000"/>
              </a:scheme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 txBox="1">
            <a:spLocks noGrp="1"/>
          </p:cNvSpPr>
          <p:nvPr>
            <p:ph type="pic" hasCustomPrompt="1"/>
          </p:nvPr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72009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6096000" y="0"/>
            <a:ext cx="5473065" cy="685863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latin typeface="Arial Unicode MS" charset="0"/>
              <a:ea typeface="Arial Unicode MS" charset="0"/>
            </a:endParaRPr>
          </a:p>
        </p:txBody>
      </p:sp>
      <p:sp>
        <p:nvSpPr>
          <p:cNvPr id="5" name="그림 개체 틀 4"/>
          <p:cNvSpPr txBox="1">
            <a:spLocks noGrp="1"/>
          </p:cNvSpPr>
          <p:nvPr>
            <p:ph type="pic" hasCustomPrompt="1"/>
          </p:nvPr>
        </p:nvSpPr>
        <p:spPr>
          <a:xfrm>
            <a:off x="0" y="2948940"/>
            <a:ext cx="12192635" cy="3456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Your Picture Here</a:t>
            </a:r>
            <a:endParaRPr lang="ko-KR" altLang="en-US" sz="20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409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16" r:id="rId7"/>
    <p:sldLayoutId id="2147484417" r:id="rId8"/>
    <p:sldLayoutId id="2147484418" r:id="rId9"/>
    <p:sldLayoutId id="2147484419" r:id="rId10"/>
    <p:sldLayoutId id="2147484420" r:id="rId11"/>
    <p:sldLayoutId id="2147484421" r:id="rId12"/>
    <p:sldLayoutId id="2147484422" r:id="rId13"/>
    <p:sldLayoutId id="2147484423" r:id="rId14"/>
    <p:sldLayoutId id="214748442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Click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to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edit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Master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title</a:t>
            </a:r>
            <a:r>
              <a:rPr lang="en-US" altLang="ko-KR" sz="4400" b="0" strike="noStrike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Edit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Master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text</a:t>
            </a:r>
            <a:r>
              <a:rPr lang="en-US" altLang="ko-KR" sz="2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styles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Second</a:t>
            </a:r>
            <a:r>
              <a:rPr lang="en-US" altLang="ko-KR" sz="24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Third</a:t>
            </a:r>
            <a:r>
              <a:rPr lang="en-US" altLang="ko-KR" sz="20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Fourth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Level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Fifth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15/05/2018</a:t>
            </a:fld>
            <a:endParaRPr lang="en-GB" altLang="en-US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25" r:id="rId1"/>
    <p:sldLayoutId id="2147484426" r:id="rId2"/>
    <p:sldLayoutId id="2147484427" r:id="rId3"/>
    <p:sldLayoutId id="2147484428" r:id="rId4"/>
    <p:sldLayoutId id="2147484429" r:id="rId5"/>
    <p:sldLayoutId id="2147484430" r:id="rId6"/>
    <p:sldLayoutId id="2147484431" r:id="rId7"/>
    <p:sldLayoutId id="2147484432" r:id="rId8"/>
    <p:sldLayoutId id="2147484433" r:id="rId9"/>
    <p:sldLayoutId id="2147484434" r:id="rId10"/>
    <p:sldLayoutId id="2147484435" r:id="rId11"/>
    <p:sldLayoutId id="214748457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  <p:sldLayoutId id="2147484447" r:id="rId12"/>
    <p:sldLayoutId id="2147484448" r:id="rId13"/>
    <p:sldLayoutId id="2147484449" r:id="rId14"/>
    <p:sldLayoutId id="2147484450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54OGwWDv4I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terms.naver.com/entry.nhn?docId=851171&amp;cid=42346&amp;categoryId=42346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-635" y="4365104"/>
            <a:ext cx="12192635" cy="6972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웹 서버 구축</a:t>
            </a:r>
            <a:endParaRPr lang="ko-KR" altLang="en-US" sz="4800" b="1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부제목 4"/>
          <p:cNvSpPr txBox="1">
            <a:spLocks/>
          </p:cNvSpPr>
          <p:nvPr/>
        </p:nvSpPr>
        <p:spPr>
          <a:xfrm>
            <a:off x="4439816" y="5157192"/>
            <a:ext cx="3406613" cy="153955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20000"/>
          </a:bodyPr>
          <a:lstStyle>
            <a:lvl1pPr marL="342900" indent="-342900" algn="l" defTabSz="914400" latinLnBrk="1">
              <a:spcBef>
                <a:spcPct val="20000"/>
              </a:spcBef>
              <a:buFont typeface="±¼¸²"/>
              <a:buChar char="•"/>
              <a:defRPr lang="ko-KR" sz="28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  <a:lvl2pPr marL="742950" lvl="1" indent="-285750" defTabSz="914400" latinLnBrk="1">
              <a:buChar char="-"/>
              <a:defRPr lang="ko-KR" sz="2400" smtClean="0"/>
            </a:lvl2pPr>
            <a:lvl3pPr marL="1143000" lvl="2" indent="-228600" defTabSz="914400" latinLnBrk="1">
              <a:buChar char="●"/>
              <a:defRPr lang="ko-KR" sz="2000" smtClean="0"/>
            </a:lvl3pPr>
            <a:lvl4pPr marL="1600200" lvl="3" indent="-228600" defTabSz="914400" latinLnBrk="1">
              <a:buChar char="-"/>
              <a:defRPr lang="ko-KR" sz="1800" smtClean="0"/>
            </a:lvl4pPr>
            <a:lvl5pPr marL="2057400" lvl="4" indent="-228600" defTabSz="914400" latinLnBrk="1">
              <a:buChar char="»"/>
              <a:defRPr lang="ko-KR" sz="1800" smtClean="0"/>
            </a:lvl5pPr>
          </a:lstStyle>
          <a:p>
            <a:pPr marL="0" indent="0" algn="ctr" ea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 smtClean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ea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2013651034 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김철현</a:t>
            </a:r>
            <a:endParaRPr lang="ko-KR" altLang="en-US" sz="2400" dirty="0" smtClean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ea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2014858034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김진우</a:t>
            </a:r>
          </a:p>
          <a:p>
            <a:pPr marL="0" indent="0" algn="ctr" ea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2016648058 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신언주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2" descr="https://cms1.ks.ac.kr/kor/_Img/Down/ksui_2014_02_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733" y="6237312"/>
            <a:ext cx="2310366" cy="5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 txBox="1">
            <a:spLocks noGrp="1"/>
          </p:cNvSpPr>
          <p:nvPr>
            <p:ph idx="1"/>
          </p:nvPr>
        </p:nvSpPr>
        <p:spPr>
          <a:xfrm>
            <a:off x="-6985" y="3782694"/>
            <a:ext cx="12202160" cy="2887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3810000" indent="2540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alias agi=‘apt-get install’</a:t>
            </a:r>
            <a:endParaRPr lang="ko-KR" altLang="en-US" sz="30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3810000" indent="2540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0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alias s=‘service’</a:t>
            </a:r>
            <a:endParaRPr lang="ko-KR" altLang="en-US" sz="30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Alias 설정은 긴 명령어나 반복되는 명령어를 사용자가 편한 명령어로 줄여서 정하여 사용할 수 있는 기능을 말한다. 쉽게 생각하면 매크로 기능이라고 보면된다. </a:t>
            </a:r>
            <a:endParaRPr lang="ko-KR" altLang="en-US" sz="20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0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Alias 설정은 해도되고, 안해도 상관은 없지만 지금 하는 서버구축 시간에는 구축을 한다는데에 의의를 두며 alias설정을 하여 해보고, 구축이 문제 없이 잘 된다면 각자 개인적으로 alias설정을 하지않고, 하는 것이 좋다고 생각된다.</a:t>
            </a:r>
            <a:endParaRPr lang="ko-KR" altLang="en-US" sz="20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-7620" y="1129665"/>
            <a:ext cx="12200890" cy="2600960"/>
            <a:chOff x="-7620" y="1129665"/>
            <a:chExt cx="12200890" cy="2600960"/>
          </a:xfrm>
        </p:grpSpPr>
        <p:grpSp>
          <p:nvGrpSpPr>
            <p:cNvPr id="14" name="그룹 13"/>
            <p:cNvGrpSpPr/>
            <p:nvPr/>
          </p:nvGrpSpPr>
          <p:grpSpPr>
            <a:xfrm>
              <a:off x="15240" y="1129665"/>
              <a:ext cx="12177395" cy="828040"/>
              <a:chOff x="15240" y="1129665"/>
              <a:chExt cx="12177395" cy="82804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5"/>
              <a:stretch>
                <a:fillRect/>
              </a:stretch>
            </p:blipFill>
            <p:spPr>
              <a:xfrm>
                <a:off x="15240" y="1129665"/>
                <a:ext cx="12178030" cy="829945"/>
              </a:xfrm>
              <a:prstGeom prst="rect">
                <a:avLst/>
              </a:prstGeom>
              <a:noFill/>
            </p:spPr>
          </p:pic>
          <p:sp>
            <p:nvSpPr>
              <p:cNvPr id="2" name="모서리가 둥근 직사각형 1"/>
              <p:cNvSpPr>
                <a:spLocks/>
              </p:cNvSpPr>
              <p:nvPr/>
            </p:nvSpPr>
            <p:spPr>
              <a:xfrm>
                <a:off x="7747000" y="1129665"/>
                <a:ext cx="4300855" cy="829945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n w="5715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-7620" y="2061210"/>
              <a:ext cx="12177395" cy="828040"/>
              <a:chOff x="-7620" y="2061210"/>
              <a:chExt cx="12177395" cy="82804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75"/>
              <a:stretch>
                <a:fillRect/>
              </a:stretch>
            </p:blipFill>
            <p:spPr>
              <a:xfrm>
                <a:off x="-7620" y="2073275"/>
                <a:ext cx="12178030" cy="804545"/>
              </a:xfrm>
              <a:prstGeom prst="rect">
                <a:avLst/>
              </a:prstGeom>
              <a:noFill/>
            </p:spPr>
          </p:pic>
          <p:sp>
            <p:nvSpPr>
              <p:cNvPr id="7" name="모서리가 둥근 직사각형 6"/>
              <p:cNvSpPr>
                <a:spLocks/>
              </p:cNvSpPr>
              <p:nvPr/>
            </p:nvSpPr>
            <p:spPr>
              <a:xfrm>
                <a:off x="7724140" y="2061210"/>
                <a:ext cx="2765425" cy="829945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n w="5715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-1905" y="2980055"/>
              <a:ext cx="12177395" cy="749935"/>
              <a:chOff x="-1905" y="2980055"/>
              <a:chExt cx="12177395" cy="74993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15"/>
              <a:stretch>
                <a:fillRect/>
              </a:stretch>
            </p:blipFill>
            <p:spPr>
              <a:xfrm>
                <a:off x="-1905" y="2980055"/>
                <a:ext cx="12178030" cy="751205"/>
              </a:xfrm>
              <a:prstGeom prst="rect">
                <a:avLst/>
              </a:prstGeom>
              <a:noFill/>
            </p:spPr>
          </p:pic>
          <p:sp>
            <p:nvSpPr>
              <p:cNvPr id="8" name="모서리가 둥근 직사각형 7"/>
              <p:cNvSpPr>
                <a:spLocks/>
              </p:cNvSpPr>
              <p:nvPr/>
            </p:nvSpPr>
            <p:spPr>
              <a:xfrm>
                <a:off x="7734935" y="2997835"/>
                <a:ext cx="1157605" cy="733425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n w="5715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" name="텍스트 개체 틀 1"/>
          <p:cNvSpPr txBox="1">
            <a:spLocks noGrp="1"/>
          </p:cNvSpPr>
          <p:nvPr>
            <p:ph type="title"/>
          </p:nvPr>
        </p:nvSpPr>
        <p:spPr>
          <a:xfrm>
            <a:off x="623570" y="-27305"/>
            <a:ext cx="10975975" cy="78613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구축할 때 필요한 명령어 개념 - alias</a:t>
            </a:r>
            <a:endParaRPr lang="ko-KR" altLang="en-US" sz="4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8" name="텍스트 개체 틀 17"/>
          <p:cNvSpPr txBox="1">
            <a:spLocks noGrp="1"/>
          </p:cNvSpPr>
          <p:nvPr>
            <p:ph type="body" idx="6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전, 설정 명령어 [alias]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70"/>
          <a:stretch>
            <a:fillRect/>
          </a:stretch>
        </p:blipFill>
        <p:spPr>
          <a:xfrm>
            <a:off x="5715" y="1029335"/>
            <a:ext cx="12204700" cy="3704590"/>
          </a:xfrm>
          <a:prstGeom prst="rect">
            <a:avLst/>
          </a:prstGeom>
          <a:noFill/>
        </p:spPr>
      </p:pic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0" y="4765040"/>
            <a:ext cx="12201525" cy="21043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방금 </a:t>
            </a:r>
            <a:r>
              <a:rPr lang="en-US" altLang="ko-KR" sz="28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설정한 alias를 확인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해보고 싶다면 ‘</a:t>
            </a:r>
            <a:r>
              <a:rPr lang="en-US" altLang="ko-KR" sz="2800" b="0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alias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’ 명령을 사용하면 된다.</a:t>
            </a:r>
            <a:endParaRPr lang="ko-KR" altLang="en-US" sz="2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명령 입력 시 현재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설정되어 있는 alias들이 나오고 그 중 방금 설정하였던 agi와 s를 볼 수 있다.  이제부터 agi라는 명령은 ‘apt-get install’의 줄임말로 사용한다는 것이다.</a:t>
            </a:r>
            <a:endParaRPr lang="ko-KR" altLang="en-US" sz="2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(현재 설정한 alias는 껏다 키면 사라짐. 영구적으로 사용하고 싶다면, </a:t>
            </a:r>
            <a:r>
              <a:rPr lang="en-US" altLang="ko-KR" sz="2800" b="1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~/.bashrc에서 alias를 추가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하면 됨)</a:t>
            </a:r>
            <a:endParaRPr lang="ko-KR" altLang="en-US" sz="2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모서리가 둥근 직사각형 4"/>
          <p:cNvSpPr>
            <a:spLocks/>
          </p:cNvSpPr>
          <p:nvPr/>
        </p:nvSpPr>
        <p:spPr>
          <a:xfrm>
            <a:off x="10482580" y="1021080"/>
            <a:ext cx="1165225" cy="445135"/>
          </a:xfrm>
          <a:prstGeom prst="round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 txBox="1">
            <a:spLocks noGrp="1"/>
          </p:cNvSpPr>
          <p:nvPr>
            <p:ph type="body" idx="7"/>
          </p:nvPr>
        </p:nvSpPr>
        <p:spPr>
          <a:xfrm>
            <a:off x="0" y="-1587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전, 설정 명령어 [alias]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모서리가 둥근 직사각형 7"/>
          <p:cNvSpPr>
            <a:spLocks/>
          </p:cNvSpPr>
          <p:nvPr/>
        </p:nvSpPr>
        <p:spPr>
          <a:xfrm>
            <a:off x="1270" y="1340485"/>
            <a:ext cx="5643245" cy="382905"/>
          </a:xfrm>
          <a:prstGeom prst="round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모서리가 둥근 직사각형 8"/>
          <p:cNvSpPr>
            <a:spLocks/>
          </p:cNvSpPr>
          <p:nvPr/>
        </p:nvSpPr>
        <p:spPr>
          <a:xfrm>
            <a:off x="5715" y="4060825"/>
            <a:ext cx="5643245" cy="382905"/>
          </a:xfrm>
          <a:prstGeom prst="round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 txBox="1">
            <a:spLocks noGrp="1"/>
          </p:cNvSpPr>
          <p:nvPr>
            <p:ph idx="1"/>
          </p:nvPr>
        </p:nvSpPr>
        <p:spPr>
          <a:xfrm>
            <a:off x="-6985" y="4582160"/>
            <a:ext cx="12200890" cy="229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서버 구축을 하기 위해서 우린 apm으로 구축 한다고 했었는데, apm 설치하기 전에 먼저 vim에디터를 설치를 한다. 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4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vim은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쉽게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말해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vi 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호환 텍스트 편집기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로 </a:t>
            </a:r>
            <a:r>
              <a:rPr lang="ko-KR" altLang="en-US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편의성이 있는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vi의 개선된 확장판이다.  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*apm서버 구축을 하기위해 vim설치는 필수적인 요소는 아니다.</a:t>
            </a:r>
            <a:endParaRPr lang="ko-KR" altLang="en-US" sz="2400" b="1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‘Agi apache2’ 명령으로 apache2를 설치한다. Alias설정된 ‘agi’는 위에서 설정했던 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‘</a:t>
            </a:r>
            <a:r>
              <a:rPr lang="en-US" altLang="ko-KR" sz="24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apt-get install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’을 줄여서 간편하게 설정한 명령어이다.</a:t>
            </a:r>
            <a:r>
              <a:rPr lang="en-US" altLang="ko-KR" sz="1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-9525" y="979805"/>
            <a:ext cx="12202795" cy="3601085"/>
            <a:chOff x="-9525" y="979805"/>
            <a:chExt cx="12202795" cy="3601085"/>
          </a:xfrm>
        </p:grpSpPr>
        <p:grpSp>
          <p:nvGrpSpPr>
            <p:cNvPr id="8" name="그룹 7"/>
            <p:cNvGrpSpPr/>
            <p:nvPr/>
          </p:nvGrpSpPr>
          <p:grpSpPr>
            <a:xfrm>
              <a:off x="-9525" y="979805"/>
              <a:ext cx="12202160" cy="1800225"/>
              <a:chOff x="-9525" y="979805"/>
              <a:chExt cx="12202160" cy="180022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545"/>
              <a:stretch>
                <a:fillRect/>
              </a:stretch>
            </p:blipFill>
            <p:spPr>
              <a:xfrm>
                <a:off x="-9525" y="979805"/>
                <a:ext cx="12202795" cy="1800860"/>
              </a:xfrm>
              <a:prstGeom prst="rect">
                <a:avLst/>
              </a:prstGeom>
              <a:noFill/>
            </p:spPr>
          </p:pic>
          <p:sp>
            <p:nvSpPr>
              <p:cNvPr id="5" name="모서리가 둥근 직사각형 4"/>
              <p:cNvSpPr>
                <a:spLocks/>
              </p:cNvSpPr>
              <p:nvPr/>
            </p:nvSpPr>
            <p:spPr>
              <a:xfrm>
                <a:off x="7607935" y="1074420"/>
                <a:ext cx="1224915" cy="337820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0" y="2898140"/>
              <a:ext cx="12192635" cy="1682115"/>
              <a:chOff x="0" y="2898140"/>
              <a:chExt cx="12192635" cy="168211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2898140"/>
                <a:ext cx="12193270" cy="1682750"/>
              </a:xfrm>
              <a:prstGeom prst="rect">
                <a:avLst/>
              </a:prstGeom>
              <a:noFill/>
            </p:spPr>
          </p:pic>
          <p:sp>
            <p:nvSpPr>
              <p:cNvPr id="6" name="모서리가 둥근 직사각형 5"/>
              <p:cNvSpPr>
                <a:spLocks/>
              </p:cNvSpPr>
              <p:nvPr/>
            </p:nvSpPr>
            <p:spPr>
              <a:xfrm>
                <a:off x="7607935" y="2908935"/>
                <a:ext cx="1800860" cy="303530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2" name="Rectangle 11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idx="8"/>
          </p:nvPr>
        </p:nvSpPr>
        <p:spPr>
          <a:xfrm>
            <a:off x="0" y="-1587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[apache,vim]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985" y="3771900"/>
            <a:ext cx="12201525" cy="3172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이번엔 </a:t>
            </a:r>
            <a:r>
              <a:rPr lang="en-US" altLang="ko-KR" sz="2200" b="0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mysql의 서버와 클라이언트를 설치</a:t>
            </a: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하는 과정이다. </a:t>
            </a:r>
            <a:endParaRPr lang="ko-KR" altLang="en-US" sz="2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똑같은 명령어 agi를 사용하여 설치를 하기때문에 이번에도 agi를 이용하여 설치를 한다.</a:t>
            </a:r>
            <a:endParaRPr lang="ko-KR" altLang="en-US" sz="2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agi mysql-server mysql-client</a:t>
            </a:r>
            <a:endParaRPr lang="ko-KR" altLang="en-US" sz="32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띄어쓰기는 각 패키지의 구분을 하기위해 나타낸 것이다. 즉 </a:t>
            </a:r>
            <a:r>
              <a:rPr lang="en-US" altLang="ko-KR" sz="22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mysql-server</a:t>
            </a: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와 </a:t>
            </a:r>
            <a:r>
              <a:rPr lang="en-US" altLang="ko-KR" sz="22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mysql-client</a:t>
            </a: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를 한꺼번에 설치한다는 </a:t>
            </a:r>
            <a:r>
              <a:rPr lang="en-US" altLang="ko-KR" sz="22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명령어이다</a:t>
            </a: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Ex</a:t>
            </a: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) # agi mysql-server	   =&gt;  두 문장의  =&gt;    # agi mysql-server mysql-client</a:t>
            </a:r>
            <a:endParaRPr lang="ko-KR" altLang="en-US" sz="2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      # agi mysql-client    	   =&gt;    입력을     =&gt;</a:t>
            </a:r>
            <a:endParaRPr lang="ko-KR" altLang="en-US" sz="2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999490"/>
            <a:ext cx="12192635" cy="2730500"/>
            <a:chOff x="0" y="999490"/>
            <a:chExt cx="12192635" cy="2730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1015365"/>
              <a:ext cx="12193270" cy="2714625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>
              <a:spLocks/>
            </p:cNvSpPr>
            <p:nvPr/>
          </p:nvSpPr>
          <p:spPr>
            <a:xfrm>
              <a:off x="7639685" y="999490"/>
              <a:ext cx="4505325" cy="419735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" name="텍스트 개체 틀 1"/>
          <p:cNvSpPr txBox="1">
            <a:spLocks noGrp="1"/>
          </p:cNvSpPr>
          <p:nvPr>
            <p:ph type="title"/>
          </p:nvPr>
        </p:nvSpPr>
        <p:spPr>
          <a:xfrm>
            <a:off x="0" y="116840"/>
            <a:ext cx="12193270" cy="4330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웹서버 구축 따라하기 –  mysql-server, mysql-client 설치하기</a:t>
            </a:r>
            <a:endParaRPr lang="ko-KR" altLang="en-US" sz="3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텍스트 개체 틀 6"/>
          <p:cNvSpPr txBox="1">
            <a:spLocks noGrp="1"/>
          </p:cNvSpPr>
          <p:nvPr>
            <p:ph type="body" idx="9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[mysql]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/>
        </p:nvSpPr>
        <p:spPr>
          <a:xfrm>
            <a:off x="-71755" y="116840"/>
            <a:ext cx="12289790" cy="4330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228600" indent="-228600" algn="ctr" defTabSz="508000" eaLnBrk="0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HY헤드라인M" charset="0"/>
                <a:ea typeface="HY헤드라인M" charset="0"/>
              </a:rPr>
              <a:t>웹서버 구축 따라하기 –  mysql-server, mysql-client 설치하기</a:t>
            </a:r>
            <a:endParaRPr lang="ko-KR" altLang="en-US" sz="3200" b="0" strike="noStrike" cap="none" dirty="0" smtClean="0">
              <a:ln w="9525" cap="flat" cmpd="sng">
                <a:noFill/>
                <a:prstDash/>
              </a:ln>
              <a:solidFill>
                <a:schemeClr val="tx1"/>
              </a:solidFill>
              <a:latin typeface="HY헤드라인M" charset="0"/>
              <a:ea typeface="HY헤드라인M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2" t="25452" r="24603" b="29398"/>
          <a:stretch>
            <a:fillRect/>
          </a:stretch>
        </p:blipFill>
        <p:spPr bwMode="auto">
          <a:xfrm>
            <a:off x="6008370" y="999490"/>
            <a:ext cx="6168390" cy="433705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22700" r="3932" b="22700"/>
          <a:stretch>
            <a:fillRect/>
          </a:stretch>
        </p:blipFill>
        <p:spPr bwMode="auto">
          <a:xfrm>
            <a:off x="1270" y="969010"/>
            <a:ext cx="6040755" cy="437388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1270" y="5539105"/>
            <a:ext cx="12188825" cy="1198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MySQL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을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설치하게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되면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위와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같은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MySQL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±¼¸²" charset="0"/>
                <a:ea typeface="±¼¸²" charset="0"/>
              </a:rPr>
              <a:t>암호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±¼¸²" charset="0"/>
                <a:ea typeface="±¼¸²" charset="0"/>
              </a:rPr>
              <a:t>설정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smtClean="0">
                <a:solidFill>
                  <a:srgbClr val="FF0000"/>
                </a:solidFill>
                <a:latin typeface="±¼¸²" charset="0"/>
                <a:ea typeface="±¼¸²" charset="0"/>
              </a:rPr>
              <a:t>화면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이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뜬다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암호는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총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2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번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입력하게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된다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±¼¸²" charset="0"/>
                <a:ea typeface="±¼¸²" charset="0"/>
              </a:rPr>
              <a:t>그리고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이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암호는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잊어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버리면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latin typeface="±¼¸²" charset="0"/>
                <a:ea typeface="±¼¸²" charset="0"/>
              </a:rPr>
              <a:t>안된다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body" idx="10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[mysql]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35" y="4956175"/>
            <a:ext cx="12198350" cy="19062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agi php libapache2-mod-php php-xml php-mysql</a:t>
            </a:r>
            <a:endParaRPr lang="ko-KR" altLang="en-US" sz="36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Libapache2-mod-php : 아파치와 php 연동 모듈을 의미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php-xml : xml parsing(파싱)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Php-mysql : php와 mysql 연동 모듈을 의미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1"/>
          <p:cNvSpPr txBox="1">
            <a:spLocks noGrp="1"/>
          </p:cNvSpPr>
          <p:nvPr>
            <p:ph type="title"/>
          </p:nvPr>
        </p:nvSpPr>
        <p:spPr>
          <a:xfrm>
            <a:off x="1651000" y="50800"/>
            <a:ext cx="12205970" cy="577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웹서버 구축 따라하기 –  PHP 설치하기 </a:t>
            </a:r>
            <a:endParaRPr lang="ko-KR" altLang="en-US" sz="4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-2540" y="987425"/>
            <a:ext cx="12192000" cy="3881120"/>
            <a:chOff x="-2540" y="987425"/>
            <a:chExt cx="12192000" cy="3881120"/>
          </a:xfrm>
        </p:grpSpPr>
        <p:grpSp>
          <p:nvGrpSpPr>
            <p:cNvPr id="6" name="그룹 5"/>
            <p:cNvGrpSpPr/>
            <p:nvPr/>
          </p:nvGrpSpPr>
          <p:grpSpPr>
            <a:xfrm>
              <a:off x="-2540" y="987425"/>
              <a:ext cx="12190730" cy="3880485"/>
              <a:chOff x="-2540" y="987425"/>
              <a:chExt cx="12190730" cy="388048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2540" y="987425"/>
                <a:ext cx="12192000" cy="3881755"/>
              </a:xfrm>
              <a:prstGeom prst="rect">
                <a:avLst/>
              </a:prstGeom>
              <a:noFill/>
            </p:spPr>
          </p:pic>
          <p:sp>
            <p:nvSpPr>
              <p:cNvPr id="4" name="모서리가 둥근 직사각형 3"/>
              <p:cNvSpPr>
                <a:spLocks/>
              </p:cNvSpPr>
              <p:nvPr/>
            </p:nvSpPr>
            <p:spPr>
              <a:xfrm>
                <a:off x="7654290" y="987425"/>
                <a:ext cx="4534535" cy="499745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n w="5715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모서리가 둥근 직사각형 6"/>
            <p:cNvSpPr>
              <a:spLocks/>
            </p:cNvSpPr>
            <p:nvPr/>
          </p:nvSpPr>
          <p:spPr>
            <a:xfrm>
              <a:off x="7654925" y="987425"/>
              <a:ext cx="4534535" cy="499745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n w="571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모서리가 둥근 직사각형 7"/>
            <p:cNvSpPr>
              <a:spLocks/>
            </p:cNvSpPr>
            <p:nvPr/>
          </p:nvSpPr>
          <p:spPr>
            <a:xfrm>
              <a:off x="3175" y="1328420"/>
              <a:ext cx="2371725" cy="442595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n w="571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" name="Rectangle 10"/>
          <p:cNvSpPr>
            <a:spLocks/>
          </p:cNvSpPr>
          <p:nvPr/>
        </p:nvSpPr>
        <p:spPr>
          <a:xfrm>
            <a:off x="29210" y="11430"/>
            <a:ext cx="12193270" cy="95821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0" name="텍스트 개체 틀 9"/>
          <p:cNvSpPr txBox="1">
            <a:spLocks noGrp="1"/>
          </p:cNvSpPr>
          <p:nvPr>
            <p:ph type="body" idx="10"/>
          </p:nvPr>
        </p:nvSpPr>
        <p:spPr>
          <a:xfrm>
            <a:off x="0" y="-571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[php]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/>
        </p:nvSpPr>
        <p:spPr>
          <a:xfrm>
            <a:off x="5715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829050" y="2813050"/>
            <a:ext cx="4866005" cy="1602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s mysql restart</a:t>
            </a:r>
            <a:endParaRPr lang="ko-KR" altLang="en-US" sz="40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s apache2 restart</a:t>
            </a:r>
            <a:endParaRPr lang="ko-KR" altLang="en-US" sz="40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5080" y="1310640"/>
            <a:ext cx="12202795" cy="1382395"/>
            <a:chOff x="-5080" y="1310640"/>
            <a:chExt cx="12202795" cy="1382395"/>
          </a:xfrm>
        </p:grpSpPr>
        <p:pic>
          <p:nvPicPr>
            <p:cNvPr id="2" name="그림 1" descr="/Users/hyeon2/Library/Group Containers/L48J367XN4.com.infraware.PolarisOffice/EngineTemp/50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57"/>
            <a:stretch>
              <a:fillRect/>
            </a:stretch>
          </p:blipFill>
          <p:spPr>
            <a:xfrm>
              <a:off x="-5080" y="1316355"/>
              <a:ext cx="12202795" cy="137668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>
              <a:spLocks/>
            </p:cNvSpPr>
            <p:nvPr/>
          </p:nvSpPr>
          <p:spPr>
            <a:xfrm>
              <a:off x="8677910" y="1310640"/>
              <a:ext cx="2705100" cy="591820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모서리가 둥근 직사각형 4"/>
            <p:cNvSpPr>
              <a:spLocks/>
            </p:cNvSpPr>
            <p:nvPr/>
          </p:nvSpPr>
          <p:spPr>
            <a:xfrm>
              <a:off x="8671560" y="1965324"/>
              <a:ext cx="3200400" cy="678180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" name="텍스트 개체 틀 7"/>
          <p:cNvSpPr txBox="1">
            <a:spLocks noGrp="1"/>
          </p:cNvSpPr>
          <p:nvPr>
            <p:ph type="body" idx="11"/>
          </p:nvPr>
        </p:nvSpPr>
        <p:spPr>
          <a:xfrm>
            <a:off x="0" y="-1206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[Mysql, Apache 재시작]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내용 개체 틀 8"/>
          <p:cNvSpPr txBox="1">
            <a:spLocks noGrp="1"/>
          </p:cNvSpPr>
          <p:nvPr>
            <p:ph idx="12"/>
          </p:nvPr>
        </p:nvSpPr>
        <p:spPr>
          <a:xfrm>
            <a:off x="-40005" y="4516755"/>
            <a:ext cx="12200890" cy="2358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54000" indent="-2540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/>
              <a:buChar char="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지금까지 명령을 통해 설치와 연동이 완료되었을 것이다.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이제 mysql과 apache2를 ‘</a:t>
            </a:r>
            <a:r>
              <a:rPr lang="en-US" altLang="ko-KR" sz="28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service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’ 명령을 이용해 재시작해준다.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위 두 실행문을 타이핑을 했을 시 오류가 나지 않고, 쉘 입력창이 다시 뜬다면 정상적으로 명령이 실행되었다는 뜻이다.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/>
          </p:cNvSpPr>
          <p:nvPr/>
        </p:nvSpPr>
        <p:spPr>
          <a:xfrm>
            <a:off x="5715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13335" y="5067966"/>
            <a:ext cx="12200890" cy="19056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3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현재 설치했던 mysql과 apache를 사용할 순 있지만, 그러기엔 복잡하고, 어려운 명령어, 코드를 입력을 해야한다. gui환경으로 보다쉽게 환경을 구축하기 위하여, </a:t>
            </a:r>
            <a:r>
              <a:rPr lang="en-US" altLang="ko-KR" sz="32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phpmyadmin을 설치</a:t>
            </a:r>
            <a:r>
              <a:rPr lang="en-US" altLang="ko-KR" sz="3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한다. </a:t>
            </a:r>
            <a:endParaRPr lang="ko-KR" altLang="en-US" sz="3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11430" y="1099185"/>
            <a:ext cx="12200890" cy="2964180"/>
            <a:chOff x="-11430" y="1099185"/>
            <a:chExt cx="12200890" cy="29641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13"/>
            <a:stretch>
              <a:fillRect/>
            </a:stretch>
          </p:blipFill>
          <p:spPr>
            <a:xfrm>
              <a:off x="-11430" y="1099185"/>
              <a:ext cx="12200890" cy="296418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9248140" y="1106805"/>
              <a:ext cx="2765425" cy="50228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텍스트 개체 틀 1"/>
          <p:cNvSpPr txBox="1">
            <a:spLocks noGrp="1"/>
          </p:cNvSpPr>
          <p:nvPr>
            <p:ph type="title"/>
          </p:nvPr>
        </p:nvSpPr>
        <p:spPr>
          <a:xfrm>
            <a:off x="2016125" y="260350"/>
            <a:ext cx="8258175" cy="5060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웹서버 구축 따라하기 –  Phpmyadmin설치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내용 개체 틀 8"/>
          <p:cNvSpPr txBox="1">
            <a:spLocks noGrp="1"/>
          </p:cNvSpPr>
          <p:nvPr>
            <p:ph idx="13"/>
          </p:nvPr>
        </p:nvSpPr>
        <p:spPr>
          <a:xfrm>
            <a:off x="-13335" y="4130040"/>
            <a:ext cx="12200890" cy="10128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8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# agi phpmyadmin</a:t>
            </a:r>
            <a:endParaRPr lang="ko-KR" altLang="en-US" sz="4800" b="1" cap="none" dirty="0" smtClean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-20955" y="-63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9" name="텍스트 개체 틀 8"/>
          <p:cNvSpPr txBox="1">
            <a:spLocks noGrp="1"/>
          </p:cNvSpPr>
          <p:nvPr>
            <p:ph type="body" idx="13"/>
          </p:nvPr>
        </p:nvSpPr>
        <p:spPr>
          <a:xfrm>
            <a:off x="-19050" y="5715"/>
            <a:ext cx="12194540" cy="9906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[phpMyadmin]</a:t>
            </a:r>
            <a:endParaRPr lang="ko-KR" altLang="en-US" sz="4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8" t="36753" r="20472" b="36324"/>
          <a:stretch>
            <a:fillRect/>
          </a:stretch>
        </p:blipFill>
        <p:spPr>
          <a:xfrm>
            <a:off x="-15240" y="1072515"/>
            <a:ext cx="12178665" cy="303784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2667" r="10217" b="32071"/>
          <a:stretch>
            <a:fillRect/>
          </a:stretch>
        </p:blipFill>
        <p:spPr>
          <a:xfrm>
            <a:off x="-10795" y="4137025"/>
            <a:ext cx="12187555" cy="2724785"/>
          </a:xfrm>
          <a:prstGeom prst="rect">
            <a:avLst/>
          </a:prstGeom>
          <a:noFill/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6833870" y="2131695"/>
            <a:ext cx="4743450" cy="1586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7003415" y="2330277"/>
            <a:ext cx="4404360" cy="1198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chemeClr val="tx1"/>
                </a:solidFill>
                <a:latin typeface="시스템 서체" charset="0"/>
                <a:ea typeface="시스템 서체" charset="0"/>
              </a:rPr>
              <a:t>Phpmyadmin설치를 하게 되면</a:t>
            </a:r>
            <a:endParaRPr lang="ko-KR" altLang="en-US" sz="2400" b="1" cap="none" dirty="0" smtClean="0">
              <a:solidFill>
                <a:schemeClr val="tx1"/>
              </a:solidFill>
              <a:latin typeface="시스템 서체" charset="0"/>
              <a:ea typeface="시스템 서체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chemeClr val="tx1"/>
                </a:solidFill>
                <a:latin typeface="시스템 서체" charset="0"/>
                <a:ea typeface="시스템 서체" charset="0"/>
              </a:rPr>
              <a:t>화면이 뜨는데 apache2 상태에서 엔터</a:t>
            </a:r>
            <a:endParaRPr lang="ko-KR" altLang="en-US" sz="2400" b="1" cap="none" dirty="0" smtClean="0">
              <a:solidFill>
                <a:schemeClr val="tx1"/>
              </a:solidFill>
              <a:latin typeface="시스템 서체" charset="0"/>
              <a:ea typeface="시스템 서체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6834505" y="4975860"/>
            <a:ext cx="4743450" cy="1586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759570" y="5538142"/>
            <a:ext cx="2892049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rgbClr val="000000"/>
                </a:solidFill>
                <a:latin typeface="시스템 서체" charset="0"/>
                <a:ea typeface="시스템 서체" charset="0"/>
              </a:rPr>
              <a:t>YES </a:t>
            </a:r>
            <a:r>
              <a:rPr lang="en-US" altLang="ko-KR" sz="2400" b="1" cap="none" dirty="0" err="1" smtClean="0">
                <a:solidFill>
                  <a:srgbClr val="000000"/>
                </a:solidFill>
                <a:latin typeface="시스템 서체" charset="0"/>
                <a:ea typeface="시스템 서체" charset="0"/>
              </a:rPr>
              <a:t>상태에서</a:t>
            </a:r>
            <a:r>
              <a:rPr lang="en-US" altLang="ko-KR" sz="2400" b="1" cap="none" dirty="0" smtClean="0">
                <a:solidFill>
                  <a:srgbClr val="000000"/>
                </a:solidFill>
                <a:latin typeface="시스템 서체" charset="0"/>
                <a:ea typeface="시스템 서체" charset="0"/>
              </a:rPr>
              <a:t> </a:t>
            </a:r>
            <a:r>
              <a:rPr lang="en-US" altLang="ko-KR" sz="2400" b="1" cap="none" dirty="0" err="1" smtClean="0">
                <a:solidFill>
                  <a:srgbClr val="000000"/>
                </a:solidFill>
                <a:latin typeface="시스템 서체" charset="0"/>
                <a:ea typeface="시스템 서체" charset="0"/>
              </a:rPr>
              <a:t>엔터</a:t>
            </a:r>
            <a:endParaRPr lang="en-US" altLang="ko-KR" sz="2400" b="1" cap="none" dirty="0" smtClean="0">
              <a:solidFill>
                <a:srgbClr val="000000"/>
              </a:solidFill>
              <a:latin typeface="시스템 서체" charset="0"/>
              <a:ea typeface="시스템 서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/>
          </p:cNvSpPr>
          <p:nvPr/>
        </p:nvSpPr>
        <p:spPr>
          <a:xfrm>
            <a:off x="-20955" y="-63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39801" r="11194" b="36318"/>
          <a:stretch>
            <a:fillRect/>
          </a:stretch>
        </p:blipFill>
        <p:spPr>
          <a:xfrm>
            <a:off x="0" y="1052830"/>
            <a:ext cx="12190095" cy="368363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6" t="38095" r="36676" b="38095"/>
          <a:stretch>
            <a:fillRect/>
          </a:stretch>
        </p:blipFill>
        <p:spPr>
          <a:xfrm>
            <a:off x="819150" y="4064000"/>
            <a:ext cx="7547610" cy="2813685"/>
          </a:xfrm>
          <a:prstGeom prst="rect">
            <a:avLst/>
          </a:prstGeom>
          <a:noFill/>
        </p:spPr>
      </p:pic>
      <p:sp>
        <p:nvSpPr>
          <p:cNvPr id="7" name="텍스트 개체 틀 6"/>
          <p:cNvSpPr txBox="1">
            <a:spLocks noGrp="1"/>
          </p:cNvSpPr>
          <p:nvPr>
            <p:ph type="body" idx="14"/>
          </p:nvPr>
        </p:nvSpPr>
        <p:spPr>
          <a:xfrm>
            <a:off x="-13335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따라하기 [phpMyadmin]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73110" y="4736465"/>
            <a:ext cx="3816985" cy="2084070"/>
            <a:chOff x="8406130" y="4777105"/>
            <a:chExt cx="3816985" cy="2084070"/>
          </a:xfrm>
        </p:grpSpPr>
        <p:sp>
          <p:nvSpPr>
            <p:cNvPr id="8" name="Rectangle 7"/>
            <p:cNvSpPr>
              <a:spLocks/>
            </p:cNvSpPr>
            <p:nvPr/>
          </p:nvSpPr>
          <p:spPr>
            <a:xfrm>
              <a:off x="8406130" y="4777105"/>
              <a:ext cx="3791585" cy="20847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9" name="TextBox 8"/>
            <p:cNvSpPr txBox="1">
              <a:spLocks/>
            </p:cNvSpPr>
            <p:nvPr/>
          </p:nvSpPr>
          <p:spPr>
            <a:xfrm>
              <a:off x="8703945" y="4998720"/>
              <a:ext cx="3519805" cy="15678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cap="none" dirty="0" smtClean="0">
                  <a:solidFill>
                    <a:srgbClr val="000000"/>
                  </a:solidFill>
                  <a:latin typeface="시스템 서체" charset="0"/>
                  <a:ea typeface="시스템 서체" charset="0"/>
                </a:rPr>
                <a:t>phpMyadmin 암호 설정화면. </a:t>
              </a:r>
              <a:endParaRPr lang="ko-KR" altLang="en-US" sz="2400" b="1" cap="none" dirty="0" smtClean="0">
                <a:solidFill>
                  <a:srgbClr val="000000"/>
                </a:solidFill>
                <a:latin typeface="시스템 서체" charset="0"/>
                <a:ea typeface="시스템 서체" charset="0"/>
              </a:endParaRPr>
            </a:p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1" cap="none" dirty="0" smtClean="0">
                  <a:solidFill>
                    <a:srgbClr val="000000"/>
                  </a:solidFill>
                  <a:latin typeface="시스템 서체" charset="0"/>
                  <a:ea typeface="시스템 서체" charset="0"/>
                </a:rPr>
                <a:t>원하는 암호를 입력하여 설정</a:t>
              </a:r>
              <a:endParaRPr lang="ko-KR" altLang="en-US" sz="2400" b="1" cap="none" dirty="0" smtClean="0">
                <a:solidFill>
                  <a:srgbClr val="000000"/>
                </a:solidFill>
                <a:latin typeface="시스템 서체" charset="0"/>
                <a:ea typeface="시스템 서체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2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>
            <a:spLocks/>
          </p:cNvSpPr>
          <p:nvPr/>
        </p:nvSpPr>
        <p:spPr>
          <a:xfrm>
            <a:off x="2517140" y="23495"/>
            <a:ext cx="9659620" cy="94107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2645410" y="96520"/>
            <a:ext cx="9548495" cy="8051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charset="0"/>
                <a:ea typeface="나눔고딕" charset="0"/>
              </a:rPr>
              <a:t>목차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980180" y="1363345"/>
            <a:ext cx="7482205" cy="914400"/>
            <a:chOff x="3980180" y="1363345"/>
            <a:chExt cx="7482205" cy="914400"/>
          </a:xfrm>
        </p:grpSpPr>
        <p:sp>
          <p:nvSpPr>
            <p:cNvPr id="4" name="도형 3"/>
            <p:cNvSpPr>
              <a:spLocks/>
            </p:cNvSpPr>
            <p:nvPr/>
          </p:nvSpPr>
          <p:spPr>
            <a:xfrm rot="5400000">
              <a:off x="7572375" y="-1727835"/>
              <a:ext cx="685800" cy="70942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5" name="도형 4"/>
            <p:cNvSpPr>
              <a:spLocks noChangeAspect="1"/>
            </p:cNvSpPr>
            <p:nvPr/>
          </p:nvSpPr>
          <p:spPr>
            <a:xfrm rot="16200000" flipH="1">
              <a:off x="3907154" y="1436370"/>
              <a:ext cx="915035" cy="769620"/>
            </a:xfrm>
            <a:prstGeom prst="ellipse">
              <a:avLst/>
            </a:prstGeom>
            <a:solidFill>
              <a:schemeClr val="bg1"/>
            </a:solidFill>
            <a:ln w="50800" cap="flat" cmpd="sng">
              <a:solidFill>
                <a:schemeClr val="accent1">
                  <a:alpha val="100000"/>
                </a:schemeClr>
              </a:solidFill>
              <a:prstDash val="solid"/>
            </a:ln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b="0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6" name="텍스트 상자 5"/>
            <p:cNvSpPr txBox="1">
              <a:spLocks/>
            </p:cNvSpPr>
            <p:nvPr/>
          </p:nvSpPr>
          <p:spPr>
            <a:xfrm>
              <a:off x="3983990" y="1527810"/>
              <a:ext cx="761365" cy="55435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ctr">
              <a:sp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cap="none" dirty="0" smtClean="0">
                  <a:solidFill>
                    <a:schemeClr val="accent1"/>
                  </a:solidFill>
                  <a:latin typeface="나눔고딕" charset="0"/>
                  <a:ea typeface="나눔고딕" charset="0"/>
                </a:rPr>
                <a:t>01</a:t>
              </a:r>
              <a:endParaRPr lang="ko-KR" altLang="en-US" sz="3600" b="1" cap="none" dirty="0" smtClean="0">
                <a:solidFill>
                  <a:schemeClr val="accent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7" name="텍스트 상자 6"/>
            <p:cNvSpPr txBox="1">
              <a:spLocks/>
            </p:cNvSpPr>
            <p:nvPr/>
          </p:nvSpPr>
          <p:spPr>
            <a:xfrm>
              <a:off x="4889500" y="1564640"/>
              <a:ext cx="633730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 b="1" cap="none" dirty="0" smtClean="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APM 이란?</a:t>
              </a:r>
              <a:endParaRPr lang="ko-KR" altLang="en-US" sz="3000" b="1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61130" y="2552700"/>
            <a:ext cx="7501255" cy="927735"/>
            <a:chOff x="3961130" y="2552700"/>
            <a:chExt cx="7501255" cy="927735"/>
          </a:xfrm>
        </p:grpSpPr>
        <p:sp>
          <p:nvSpPr>
            <p:cNvPr id="15" name="도형 14"/>
            <p:cNvSpPr>
              <a:spLocks/>
            </p:cNvSpPr>
            <p:nvPr/>
          </p:nvSpPr>
          <p:spPr>
            <a:xfrm rot="5400000">
              <a:off x="7572375" y="-538480"/>
              <a:ext cx="685800" cy="70942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16" name="도형 15"/>
            <p:cNvSpPr>
              <a:spLocks noChangeAspect="1"/>
            </p:cNvSpPr>
            <p:nvPr/>
          </p:nvSpPr>
          <p:spPr>
            <a:xfrm rot="16200000" flipH="1">
              <a:off x="3891280" y="2622550"/>
              <a:ext cx="928370" cy="788035"/>
            </a:xfrm>
            <a:prstGeom prst="ellipse">
              <a:avLst/>
            </a:prstGeom>
            <a:solidFill>
              <a:schemeClr val="bg1"/>
            </a:solidFill>
            <a:ln w="50800" cap="flat" cmpd="sng">
              <a:solidFill>
                <a:schemeClr val="accent2">
                  <a:alpha val="100000"/>
                </a:schemeClr>
              </a:solidFill>
              <a:prstDash val="solid"/>
            </a:ln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b="0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7" name="텍스트 상자 16"/>
            <p:cNvSpPr txBox="1">
              <a:spLocks/>
            </p:cNvSpPr>
            <p:nvPr/>
          </p:nvSpPr>
          <p:spPr>
            <a:xfrm>
              <a:off x="3983990" y="2715895"/>
              <a:ext cx="760730" cy="55435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ctr">
              <a:sp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cap="none" dirty="0" smtClean="0">
                  <a:solidFill>
                    <a:schemeClr val="accent2"/>
                  </a:solidFill>
                  <a:latin typeface="나눔고딕" charset="0"/>
                  <a:ea typeface="나눔고딕" charset="0"/>
                </a:rPr>
                <a:t>02</a:t>
              </a:r>
              <a:endParaRPr lang="ko-KR" altLang="en-US" sz="3600" b="1" cap="none" dirty="0" smtClean="0">
                <a:solidFill>
                  <a:schemeClr val="accent2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18" name="텍스트 상자 17"/>
            <p:cNvSpPr txBox="1">
              <a:spLocks/>
            </p:cNvSpPr>
            <p:nvPr/>
          </p:nvSpPr>
          <p:spPr>
            <a:xfrm>
              <a:off x="4889500" y="2753360"/>
              <a:ext cx="633730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 b="1" cap="none" dirty="0" smtClean="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웹 서버 설치 과정</a:t>
              </a:r>
              <a:endParaRPr lang="ko-KR" altLang="en-US" sz="3000" b="1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955731" y="3734753"/>
            <a:ext cx="7506654" cy="941069"/>
            <a:chOff x="3955731" y="3734753"/>
            <a:chExt cx="7506654" cy="941069"/>
          </a:xfrm>
        </p:grpSpPr>
        <p:sp>
          <p:nvSpPr>
            <p:cNvPr id="20" name="도형 19"/>
            <p:cNvSpPr>
              <a:spLocks/>
            </p:cNvSpPr>
            <p:nvPr/>
          </p:nvSpPr>
          <p:spPr>
            <a:xfrm rot="5400000">
              <a:off x="7572375" y="644525"/>
              <a:ext cx="685800" cy="70942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21" name="도형 20"/>
            <p:cNvSpPr>
              <a:spLocks noChangeAspect="1"/>
            </p:cNvSpPr>
            <p:nvPr/>
          </p:nvSpPr>
          <p:spPr>
            <a:xfrm rot="16200000" flipH="1">
              <a:off x="3881754" y="3808730"/>
              <a:ext cx="941069" cy="793115"/>
            </a:xfrm>
            <a:prstGeom prst="ellipse">
              <a:avLst/>
            </a:prstGeom>
            <a:solidFill>
              <a:schemeClr val="bg1"/>
            </a:solidFill>
            <a:ln w="50800" cap="flat" cmpd="sng">
              <a:solidFill>
                <a:schemeClr val="accent3">
                  <a:alpha val="100000"/>
                </a:schemeClr>
              </a:solidFill>
              <a:prstDash val="solid"/>
            </a:ln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b="0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2" name="텍스트 상자 21"/>
            <p:cNvSpPr txBox="1">
              <a:spLocks/>
            </p:cNvSpPr>
            <p:nvPr/>
          </p:nvSpPr>
          <p:spPr>
            <a:xfrm>
              <a:off x="3983990" y="3900170"/>
              <a:ext cx="760730" cy="55435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ctr">
              <a:sp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cap="none" dirty="0" smtClean="0">
                  <a:solidFill>
                    <a:schemeClr val="accent3"/>
                  </a:solidFill>
                  <a:latin typeface="나눔고딕" charset="0"/>
                  <a:ea typeface="나눔고딕" charset="0"/>
                </a:rPr>
                <a:t>03</a:t>
              </a:r>
              <a:endParaRPr lang="ko-KR" altLang="en-US" sz="3600" b="1" cap="none" dirty="0" smtClean="0">
                <a:solidFill>
                  <a:schemeClr val="accent3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3" name="텍스트 상자 22"/>
            <p:cNvSpPr txBox="1">
              <a:spLocks/>
            </p:cNvSpPr>
            <p:nvPr/>
          </p:nvSpPr>
          <p:spPr>
            <a:xfrm>
              <a:off x="4889500" y="3936365"/>
              <a:ext cx="633730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 b="1" cap="none" dirty="0" smtClean="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Q &amp; A</a:t>
              </a:r>
              <a:endParaRPr lang="ko-KR" altLang="en-US" sz="3000" b="1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978275" y="4930140"/>
            <a:ext cx="7484745" cy="899795"/>
            <a:chOff x="3978275" y="4930140"/>
            <a:chExt cx="7484745" cy="899795"/>
          </a:xfrm>
        </p:grpSpPr>
        <p:sp>
          <p:nvSpPr>
            <p:cNvPr id="25" name="도형 24"/>
            <p:cNvSpPr>
              <a:spLocks/>
            </p:cNvSpPr>
            <p:nvPr/>
          </p:nvSpPr>
          <p:spPr>
            <a:xfrm rot="5400000">
              <a:off x="7572375" y="1840230"/>
              <a:ext cx="685800" cy="70948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26" name="도형 25"/>
            <p:cNvSpPr>
              <a:spLocks noChangeAspect="1"/>
            </p:cNvSpPr>
            <p:nvPr/>
          </p:nvSpPr>
          <p:spPr>
            <a:xfrm rot="16200000" flipH="1">
              <a:off x="3913505" y="4994910"/>
              <a:ext cx="900430" cy="770890"/>
            </a:xfrm>
            <a:prstGeom prst="ellipse">
              <a:avLst/>
            </a:prstGeom>
            <a:solidFill>
              <a:schemeClr val="bg1"/>
            </a:solidFill>
            <a:ln w="50800" cap="flat" cmpd="sng">
              <a:solidFill>
                <a:schemeClr val="accent4">
                  <a:alpha val="100000"/>
                </a:schemeClr>
              </a:solidFill>
              <a:prstDash val="solid"/>
            </a:ln>
            <a:scene3d>
              <a:camera prst="orthographicFront"/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b="0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7" name="텍스트 상자 26"/>
            <p:cNvSpPr txBox="1">
              <a:spLocks/>
            </p:cNvSpPr>
            <p:nvPr/>
          </p:nvSpPr>
          <p:spPr>
            <a:xfrm>
              <a:off x="3983990" y="5094605"/>
              <a:ext cx="760730" cy="55435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ctr">
              <a:sp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1" cap="none" dirty="0" smtClean="0">
                  <a:solidFill>
                    <a:schemeClr val="accent4"/>
                  </a:solidFill>
                  <a:latin typeface="나눔고딕" charset="0"/>
                  <a:ea typeface="나눔고딕" charset="0"/>
                </a:rPr>
                <a:t>04</a:t>
              </a:r>
              <a:endParaRPr lang="ko-KR" altLang="en-US" sz="3600" b="1" cap="none" dirty="0" smtClean="0">
                <a:solidFill>
                  <a:schemeClr val="accent4"/>
                </a:solidFill>
                <a:latin typeface="나눔고딕" charset="0"/>
                <a:ea typeface="나눔고딕" charset="0"/>
              </a:endParaRPr>
            </a:p>
          </p:txBody>
        </p:sp>
        <p:sp>
          <p:nvSpPr>
            <p:cNvPr id="28" name="텍스트 상자 27"/>
            <p:cNvSpPr txBox="1">
              <a:spLocks/>
            </p:cNvSpPr>
            <p:nvPr/>
          </p:nvSpPr>
          <p:spPr>
            <a:xfrm>
              <a:off x="4889500" y="5132070"/>
              <a:ext cx="633730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 b="1" cap="none" dirty="0" smtClean="0">
                  <a:solidFill>
                    <a:schemeClr val="bg1"/>
                  </a:solidFill>
                  <a:latin typeface="나눔고딕" charset="0"/>
                  <a:ea typeface="나눔고딕" charset="0"/>
                </a:rPr>
                <a:t>출처</a:t>
              </a:r>
              <a:endParaRPr lang="ko-KR" altLang="en-US" sz="3000" b="1" cap="none" dirty="0" smtClean="0">
                <a:solidFill>
                  <a:schemeClr val="bg1"/>
                </a:solidFill>
                <a:latin typeface="나눔고딕" charset="0"/>
                <a:ea typeface="나눔고딕" charset="0"/>
              </a:endParaRPr>
            </a:p>
          </p:txBody>
        </p:sp>
      </p:grpSp>
      <p:pic>
        <p:nvPicPr>
          <p:cNvPr id="37" name="Picture 2" descr="https://cms1.ks.ac.kr/kor/_Img/Down/ksui_2014_05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6363162"/>
            <a:ext cx="1386384" cy="4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-20955" y="-63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985" y="2511425"/>
            <a:ext cx="12200890" cy="9296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# vi /etc/apache2/apache2.conf</a:t>
            </a:r>
            <a:endParaRPr lang="ko-KR" altLang="en-US" sz="4800" b="1" cap="none" dirty="0" smtClean="0">
              <a:solidFill>
                <a:srgbClr val="FC0007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b="1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21590" y="1224280"/>
            <a:ext cx="12178030" cy="727710"/>
            <a:chOff x="-21590" y="1224280"/>
            <a:chExt cx="12178030" cy="7277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64"/>
            <a:stretch>
              <a:fillRect/>
            </a:stretch>
          </p:blipFill>
          <p:spPr>
            <a:xfrm>
              <a:off x="-21590" y="1224280"/>
              <a:ext cx="12178030" cy="728345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>
              <a:spLocks/>
            </p:cNvSpPr>
            <p:nvPr/>
          </p:nvSpPr>
          <p:spPr>
            <a:xfrm>
              <a:off x="7758430" y="1224280"/>
              <a:ext cx="4398645" cy="728345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" name="텍스트 개체 틀 1"/>
          <p:cNvSpPr txBox="1">
            <a:spLocks noGrp="1"/>
          </p:cNvSpPr>
          <p:nvPr>
            <p:ph type="title"/>
          </p:nvPr>
        </p:nvSpPr>
        <p:spPr>
          <a:xfrm>
            <a:off x="964564" y="269875"/>
            <a:ext cx="10274300" cy="5778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웹서버 구축 따라하기 [phpmyadmin활성화]</a:t>
            </a:r>
            <a:endParaRPr lang="ko-KR" altLang="en-US" sz="4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내용 개체 틀 7"/>
          <p:cNvSpPr txBox="1">
            <a:spLocks noGrp="1"/>
          </p:cNvSpPr>
          <p:nvPr>
            <p:ph idx="2"/>
          </p:nvPr>
        </p:nvSpPr>
        <p:spPr>
          <a:xfrm>
            <a:off x="-78105" y="4220845"/>
            <a:ext cx="12200890" cy="1626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20000"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 후 바로 FireFox창에 ‘localhost/phpmyadmin’을 입력하면 오류가 나타난다.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이는 아직 phpmyadmin을 활성화시키지 않았기 때문이다.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phpmyadmin활성화를 위해서는 apache2.conf에 들어 있는 코드를 수정해야한다.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문서편집기 vi를 통해 절대경로로  파일에 접근한다.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5791835"/>
          </a:xfrm>
          <a:prstGeom prst="rect">
            <a:avLst/>
          </a:prstGeom>
          <a:noFill/>
        </p:spPr>
      </p:pic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985" y="5943600"/>
            <a:ext cx="12200890" cy="5835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Vi를 통해 </a:t>
            </a:r>
            <a:r>
              <a:rPr lang="en-US" altLang="ko-KR" sz="28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/etc/apache2/apache2.conf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파일에 들어왔을 때 화면이다.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-9525"/>
            <a:ext cx="12197715" cy="5763260"/>
          </a:xfrm>
          <a:prstGeom prst="rect">
            <a:avLst/>
          </a:prstGeom>
          <a:noFill/>
        </p:spPr>
      </p:pic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985" y="5905500"/>
            <a:ext cx="12200890" cy="114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현재 vi 명령모드일때 </a:t>
            </a:r>
            <a:r>
              <a:rPr lang="en-US" altLang="ko-KR" sz="2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대문자 ‘G’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를 사용하여 현재 </a:t>
            </a:r>
            <a:r>
              <a:rPr lang="en-US" altLang="ko-KR" sz="28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파일의 제일 아래로 이동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-6985" y="5626100"/>
            <a:ext cx="12200890" cy="1261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제일 아래로 이동한 화면이다. 명령모드에서 ‘o’키를 입력한다. ‘o’키는 커서 다음행부터 입력하는 단축키며, 사용과 동시에 명령모드에서 입력모드로 전환된다. 입력모드에서 해당 경로의 파일을 include하는 행을 삽입한다.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5080" y="0"/>
            <a:ext cx="12198985" cy="4700270"/>
            <a:chOff x="-5080" y="0"/>
            <a:chExt cx="12198985" cy="47002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5080" y="0"/>
              <a:ext cx="12198350" cy="469900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>
              <a:spLocks/>
            </p:cNvSpPr>
            <p:nvPr/>
          </p:nvSpPr>
          <p:spPr>
            <a:xfrm>
              <a:off x="-5080" y="4191635"/>
              <a:ext cx="5380990" cy="407035"/>
            </a:xfrm>
            <a:prstGeom prst="roundRect">
              <a:avLst/>
            </a:prstGeom>
            <a:noFill/>
            <a:ln w="38100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" name="내용 개체 틀 5"/>
          <p:cNvSpPr txBox="1">
            <a:spLocks noGrp="1"/>
          </p:cNvSpPr>
          <p:nvPr>
            <p:ph idx="2"/>
          </p:nvPr>
        </p:nvSpPr>
        <p:spPr>
          <a:xfrm>
            <a:off x="-10160" y="4827905"/>
            <a:ext cx="12193270" cy="5854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include /etc/phpmyadmin/apache.conf</a:t>
            </a:r>
            <a:endParaRPr lang="ko-KR" altLang="en-US" sz="4000" b="1" cap="none" dirty="0" smtClean="0">
              <a:solidFill>
                <a:srgbClr val="FC0007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07670" y="5445125"/>
            <a:ext cx="11062335" cy="734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입력모드에서 </a:t>
            </a:r>
            <a:r>
              <a:rPr lang="en-US" altLang="ko-KR" sz="2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ESC키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를 누르고 : (콜론)를 입력해 마지막 행 모드로 전환한다. 그 후 </a:t>
            </a:r>
            <a:r>
              <a:rPr lang="en-US" altLang="ko-KR" sz="2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wq를 입력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하고 엔터를 누르면 우리가 입력한 내용이 저장되고 파일은 닫히게 된다.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130" y="0"/>
            <a:ext cx="12165965" cy="5313680"/>
            <a:chOff x="24130" y="0"/>
            <a:chExt cx="12165965" cy="53136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30" y="0"/>
              <a:ext cx="12165965" cy="5311140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45720" y="5046345"/>
              <a:ext cx="525145" cy="26733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45415" y="5825490"/>
            <a:ext cx="11061700" cy="10071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tail을 입력하여 해당파일의 제일 아랫부분 10줄을 출력한다. 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(vi 저장을 잘하고 종료했는지 확인하는 작업이다.)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-5715"/>
            <a:ext cx="12192000" cy="4909820"/>
            <a:chOff x="0" y="-5715"/>
            <a:chExt cx="12192000" cy="49098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5715"/>
              <a:ext cx="12192000" cy="490982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7631430" y="1148080"/>
              <a:ext cx="4441190" cy="3143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0" y="4290060"/>
              <a:ext cx="5664200" cy="61404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5080" y="5015230"/>
            <a:ext cx="12168505" cy="953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4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# tail /etc/apache2/apache2.conf</a:t>
            </a:r>
            <a:endParaRPr lang="ko-KR" altLang="en-US" sz="4400" b="1" cap="none" dirty="0" smtClean="0">
              <a:solidFill>
                <a:srgbClr val="FC0007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>
          <a:xfrm>
            <a:off x="-20955" y="444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160" y="5209540"/>
            <a:ext cx="11746865" cy="144081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32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vi로 설정을 하고, 변경을 했으니 다시 mysql과 apache2를 재시작 해줘야한다.</a:t>
            </a:r>
            <a:endParaRPr lang="ko-KR" altLang="en-US" sz="32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 descr="/Users/hyeon2/Library/Group Containers/L48J367XN4.com.infraware.PolarisOffice/EngineTemp/504/image3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4"/>
          <a:stretch>
            <a:fillRect/>
          </a:stretch>
        </p:blipFill>
        <p:spPr>
          <a:xfrm>
            <a:off x="-12065" y="1500505"/>
            <a:ext cx="12190095" cy="1637665"/>
          </a:xfrm>
          <a:prstGeom prst="rect">
            <a:avLst/>
          </a:prstGeom>
          <a:noFill/>
        </p:spPr>
      </p:pic>
      <p:sp>
        <p:nvSpPr>
          <p:cNvPr id="4" name="모서리가 둥근 직사각형 3"/>
          <p:cNvSpPr>
            <a:spLocks/>
          </p:cNvSpPr>
          <p:nvPr/>
        </p:nvSpPr>
        <p:spPr>
          <a:xfrm>
            <a:off x="8695055" y="1500505"/>
            <a:ext cx="2740025" cy="781050"/>
          </a:xfrm>
          <a:prstGeom prst="round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모서리가 둥근 직사각형 4"/>
          <p:cNvSpPr>
            <a:spLocks/>
          </p:cNvSpPr>
          <p:nvPr/>
        </p:nvSpPr>
        <p:spPr>
          <a:xfrm>
            <a:off x="8712835" y="2280285"/>
            <a:ext cx="3294380" cy="739140"/>
          </a:xfrm>
          <a:prstGeom prst="round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1"/>
          <p:cNvSpPr txBox="1">
            <a:spLocks noGrp="1"/>
          </p:cNvSpPr>
          <p:nvPr>
            <p:ph type="title"/>
          </p:nvPr>
        </p:nvSpPr>
        <p:spPr>
          <a:xfrm>
            <a:off x="-15875" y="0"/>
            <a:ext cx="1219898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웹서버 구축 따라하기 [mysql, apache 재시작]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내용 개체 틀 9"/>
          <p:cNvSpPr txBox="1">
            <a:spLocks noGrp="1"/>
          </p:cNvSpPr>
          <p:nvPr>
            <p:ph idx="2"/>
          </p:nvPr>
        </p:nvSpPr>
        <p:spPr>
          <a:xfrm>
            <a:off x="0" y="3622675"/>
            <a:ext cx="12183745" cy="12395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0" indent="25400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# s mysql restart </a:t>
            </a:r>
            <a:endParaRPr lang="ko-KR" altLang="en-US" sz="4000" b="1" cap="none" dirty="0" smtClean="0">
              <a:solidFill>
                <a:srgbClr val="FC0007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      # s apache2 restart</a:t>
            </a:r>
            <a:endParaRPr lang="ko-KR" altLang="en-US" sz="4000" b="1" cap="none" dirty="0" smtClean="0">
              <a:solidFill>
                <a:srgbClr val="FC0007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-635"/>
            <a:ext cx="9617075" cy="6802120"/>
            <a:chOff x="0" y="-635"/>
            <a:chExt cx="9617075" cy="68021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635"/>
              <a:ext cx="9615170" cy="680212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2113915" y="518160"/>
              <a:ext cx="1725295" cy="31686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817360" y="1285875"/>
            <a:ext cx="5209540" cy="4345940"/>
            <a:chOff x="6817360" y="1285875"/>
            <a:chExt cx="5209540" cy="4345940"/>
          </a:xfrm>
        </p:grpSpPr>
        <p:sp>
          <p:nvSpPr>
            <p:cNvPr id="11" name="Rectangle 10"/>
            <p:cNvSpPr>
              <a:spLocks/>
            </p:cNvSpPr>
            <p:nvPr/>
          </p:nvSpPr>
          <p:spPr>
            <a:xfrm>
              <a:off x="6817360" y="1285875"/>
              <a:ext cx="5209540" cy="43459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7153275" y="2065020"/>
              <a:ext cx="4608195" cy="23939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Fire fox를 열어 주소창에 </a:t>
              </a:r>
              <a:endParaRPr lang="ko-KR" altLang="en-US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cap="none" dirty="0" smtClean="0">
                  <a:solidFill>
                    <a:srgbClr val="FC0007"/>
                  </a:solidFill>
                  <a:latin typeface="맑은 고딕" charset="0"/>
                  <a:ea typeface="맑은 고딕" charset="0"/>
                </a:rPr>
                <a:t>localhost/phpmyadmin</a:t>
              </a:r>
              <a:endParaRPr lang="ko-KR" altLang="en-US" sz="2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 latinLnBrk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입력하여 해당 페이지가 올바르게 뜬다면, apm이 서로 연동 되어phpmyadmin으로 보여지고 있는 상태 창 화면이다.</a:t>
              </a:r>
              <a:endParaRPr lang="ko-KR" altLang="en-US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hyeon2/Library/Group Containers/L48J367XN4.com.infraware.PolarisOffice/EngineTemp/458/image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" y="0"/>
            <a:ext cx="8150225" cy="6840220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8154670" y="5715"/>
            <a:ext cx="4038600" cy="6833870"/>
            <a:chOff x="8154670" y="5715"/>
            <a:chExt cx="4038600" cy="6833870"/>
          </a:xfrm>
        </p:grpSpPr>
        <p:sp>
          <p:nvSpPr>
            <p:cNvPr id="14" name="Rectangle 13"/>
            <p:cNvSpPr>
              <a:spLocks/>
            </p:cNvSpPr>
            <p:nvPr/>
          </p:nvSpPr>
          <p:spPr>
            <a:xfrm>
              <a:off x="8154670" y="5715"/>
              <a:ext cx="4038600" cy="68338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latin typeface="나눔고딕" charset="0"/>
                <a:ea typeface="나눔고딕" charset="0"/>
              </a:endParaRPr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>
              <a:off x="8211820" y="728980"/>
              <a:ext cx="3888105" cy="53816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eaLnBrk="0" fontAlgn="auto">
                <a:lnSpc>
                  <a:spcPct val="113999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root계정으로 로그인을 하려면 해당 컴퓨터의 설치되어있는 우분투 비밀번호를 입력하여야 한다. 로그인이 정상적으로 되어 들어가지는 첫화면이다. </a:t>
              </a:r>
              <a:endParaRPr lang="ko-KR" altLang="en-US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13999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endParaRPr lang="ko-KR" altLang="en-US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13999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( 현재 비밀번호 </a:t>
              </a:r>
              <a:endParaRPr lang="ko-KR" altLang="en-US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>
                <a:lnSpc>
                  <a:spcPct val="113999"/>
                </a:lnSpc>
                <a:spcBef>
                  <a:spcPts val="10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: </a:t>
              </a:r>
              <a:r>
                <a:rPr lang="en-US" altLang="ko-KR" sz="2800" b="1" cap="none" dirty="0" smtClean="0">
                  <a:solidFill>
                    <a:srgbClr val="FC0007"/>
                  </a:solidFill>
                  <a:latin typeface="맑은 고딕" charset="0"/>
                  <a:ea typeface="맑은 고딕" charset="0"/>
                </a:rPr>
                <a:t>공부해라</a:t>
              </a:r>
              <a:r>
                <a:rPr lang="en-US" altLang="ko-KR" sz="2800" b="0" cap="none" dirty="0" smtClean="0"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)</a:t>
              </a:r>
              <a:endParaRPr lang="ko-KR" altLang="en-US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해당 페이지의 오른쪽에는 데이터베이스 서버, 웹 서버, phpMyAdmin의 설정된 사항을 볼 수 있다.</a:t>
            </a:r>
            <a:endParaRPr lang="ko-KR" altLang="en-US" sz="2800" b="0" strike="noStrike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800" b="0" strike="noStrike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이제 데이터베이스를 생성하기 위해서 상단 탭에있는 ‘데이터베이스’를 클릭한다.</a:t>
            </a:r>
            <a:endParaRPr lang="ko-KR" altLang="en-US" sz="2800" b="0" strike="noStrike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970" y="0"/>
            <a:ext cx="8197215" cy="6830060"/>
            <a:chOff x="13970" y="0"/>
            <a:chExt cx="8197215" cy="68300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" y="0"/>
              <a:ext cx="8197215" cy="683006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703705" y="620395"/>
              <a:ext cx="791845" cy="36004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Rectangle 16"/>
          <p:cNvSpPr>
            <a:spLocks/>
          </p:cNvSpPr>
          <p:nvPr/>
        </p:nvSpPr>
        <p:spPr>
          <a:xfrm>
            <a:off x="8138794" y="5715"/>
            <a:ext cx="4038600" cy="6833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해당 페이지의 오른쪽에는 데이터베이스 서버, 웹 서버, phpMyAdmin의 설정된 사항을 볼 수 있다.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이제 데이터베이스를 생성하기 위해서 상단 탭에있는 ‘데이터베이스’를 클릭한다.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7032104" y="1035084"/>
            <a:ext cx="4869180" cy="63761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254000" indent="-254000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Apache,IIS,nginx,html,css,php,Javascript 등 </a:t>
            </a:r>
            <a:r>
              <a:rPr lang="en-US" altLang="ko-KR" sz="25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많은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웹 </a:t>
            </a:r>
            <a:r>
              <a:rPr lang="en-US" altLang="ko-KR" sz="25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프로그래밍에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관련된 기술 및 언어가 존재하고 있는데, 우린 그 중 가장 보편화 되어있는 </a:t>
            </a:r>
            <a:r>
              <a:rPr lang="en-US" altLang="ko-KR" sz="25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APM을 이용해 웹 서버 구축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을 함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254000" indent="-25400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5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2500" b="1" cap="none" dirty="0" err="1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APM</a:t>
            </a:r>
            <a:r>
              <a:rPr lang="en-US" altLang="ko-KR" sz="25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이란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? </a:t>
            </a:r>
            <a:endParaRPr lang="ko-KR" altLang="en-US" sz="25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25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pache</a:t>
            </a:r>
            <a:r>
              <a:rPr lang="en-US" altLang="ko-KR" sz="25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+</a:t>
            </a:r>
            <a:r>
              <a:rPr lang="en-US" altLang="ko-KR" sz="25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 P</a:t>
            </a:r>
            <a:r>
              <a:rPr lang="en-US" altLang="ko-KR" sz="25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hp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+ </a:t>
            </a:r>
            <a:r>
              <a:rPr lang="en-US" altLang="ko-KR" sz="2500" b="1" cap="none" dirty="0" err="1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2500" b="1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ysql</a:t>
            </a:r>
            <a:r>
              <a:rPr lang="en-US" altLang="ko-KR" sz="25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를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합쳐서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1" cap="none" dirty="0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APM</a:t>
            </a: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이라고 부른다. </a:t>
            </a:r>
            <a:endParaRPr lang="ko-KR" altLang="en-US" sz="25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(CentOS에서는 Maria DB를 쓴다.)</a:t>
            </a:r>
            <a:b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5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25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4290" y="2272030"/>
            <a:ext cx="4137025" cy="3075940"/>
          </a:xfrm>
          <a:prstGeom prst="rect">
            <a:avLst/>
          </a:prstGeom>
          <a:noFill/>
        </p:spPr>
      </p:pic>
      <p:sp>
        <p:nvSpPr>
          <p:cNvPr id="11" name="텍스트 개체 틀 10"/>
          <p:cNvSpPr txBox="1">
            <a:spLocks noGrp="1"/>
          </p:cNvSpPr>
          <p:nvPr>
            <p:ph type="body" idx="2"/>
          </p:nvPr>
        </p:nvSpPr>
        <p:spPr>
          <a:xfrm>
            <a:off x="0" y="1206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APM이란?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49285" cy="6858635"/>
          </a:xfrm>
          <a:prstGeom prst="rect">
            <a:avLst/>
          </a:prstGeom>
          <a:noFill/>
        </p:spPr>
      </p:pic>
      <p:sp>
        <p:nvSpPr>
          <p:cNvPr id="4" name="Rectangle 3"/>
          <p:cNvSpPr>
            <a:spLocks/>
          </p:cNvSpPr>
          <p:nvPr/>
        </p:nvSpPr>
        <p:spPr>
          <a:xfrm>
            <a:off x="8144510" y="5715"/>
            <a:ext cx="4038600" cy="6833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0007"/>
              </a:buClr>
              <a:buFont typeface="Arial"/>
              <a:buChar char="•"/>
            </a:pPr>
            <a:r>
              <a:rPr lang="en-US" altLang="ko-KR" sz="2800" b="1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‘데이터베이스’ 탭</a:t>
            </a: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을 클릭하면 해당 사진의 페이지처럼 나올 것이다. 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276590" y="2305050"/>
            <a:ext cx="4098290" cy="3736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임의의 테이블명을 지정해준다.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현재 화면에서의 테이블명은 test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8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테이블명을 입력한뒤 ‘만들기’ 탭 클릭</a:t>
            </a:r>
            <a:endParaRPr lang="ko-KR" altLang="en-US" sz="28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-9525"/>
            <a:ext cx="8275320" cy="6858000"/>
            <a:chOff x="0" y="-9525"/>
            <a:chExt cx="827532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9525"/>
              <a:ext cx="8275320" cy="6858000"/>
            </a:xfrm>
            <a:prstGeom prst="rect">
              <a:avLst/>
            </a:prstGeom>
            <a:noFill/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991360" y="2305050"/>
              <a:ext cx="3744595" cy="33210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>
            <a:spLocks/>
          </p:cNvSpPr>
          <p:nvPr/>
        </p:nvSpPr>
        <p:spPr>
          <a:xfrm>
            <a:off x="1127448" y="4907012"/>
            <a:ext cx="10302240" cy="1383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나눔고딕" charset="0"/>
                <a:ea typeface="나눔고딕" charset="0"/>
              </a:rPr>
              <a:t>var/www/html안에  index.php파일을 만들기 위해 cd명령으로 디렉토리에 접근 후 touch명령으로 index.php파일을 생성합니다.</a:t>
            </a:r>
            <a:endParaRPr lang="ko-KR" altLang="en-US" sz="2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나눔고딕" charset="0"/>
                <a:ea typeface="나눔고딕" charset="0"/>
              </a:rPr>
              <a:t>그리고 vi를 이용해 파일에 코드를 작성합니다.</a:t>
            </a:r>
            <a:endParaRPr lang="ko-KR" altLang="en-US" sz="2800" b="0" cap="none" dirty="0" smtClean="0">
              <a:latin typeface="나눔고딕" charset="0"/>
              <a:ea typeface="나눔고딕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40" y="1137920"/>
            <a:ext cx="12164695" cy="418465"/>
            <a:chOff x="2540" y="1137920"/>
            <a:chExt cx="12164695" cy="4184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t="7429" r="28344" b="89644"/>
            <a:stretch/>
          </p:blipFill>
          <p:spPr>
            <a:xfrm>
              <a:off x="2540" y="1164590"/>
              <a:ext cx="12164695" cy="390525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8771890" y="1137920"/>
              <a:ext cx="3394075" cy="41846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620" y="1711960"/>
            <a:ext cx="12195810" cy="479425"/>
            <a:chOff x="7620" y="1711960"/>
            <a:chExt cx="12195810" cy="47942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t="10946" r="14885" b="85495"/>
            <a:stretch/>
          </p:blipFill>
          <p:spPr>
            <a:xfrm>
              <a:off x="7620" y="1731010"/>
              <a:ext cx="12195810" cy="428625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9488805" y="1711960"/>
              <a:ext cx="2713355" cy="4794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-2540" y="2289175"/>
            <a:ext cx="12164695" cy="516255"/>
            <a:chOff x="-2540" y="2289175"/>
            <a:chExt cx="12164695" cy="51625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t="14384" r="17984" b="81741"/>
            <a:stretch/>
          </p:blipFill>
          <p:spPr>
            <a:xfrm>
              <a:off x="-2540" y="2325370"/>
              <a:ext cx="12164060" cy="44767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9798685" y="2289175"/>
              <a:ext cx="2362835" cy="51625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Rectangle 17"/>
          <p:cNvSpPr>
            <a:spLocks/>
          </p:cNvSpPr>
          <p:nvPr/>
        </p:nvSpPr>
        <p:spPr>
          <a:xfrm>
            <a:off x="-20955" y="-571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atin typeface="나눔고딕" charset="0"/>
                <a:ea typeface="나눔고딕" charset="0"/>
              </a:rPr>
              <a:t>간단한 웹페이지 만들기 - php</a:t>
            </a:r>
            <a:endParaRPr lang="ko-KR" altLang="en-US" sz="40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2351584" y="2938780"/>
            <a:ext cx="6199122" cy="1578342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 smtClean="0">
                <a:solidFill>
                  <a:srgbClr val="FC0007"/>
                </a:solidFill>
                <a:latin typeface="HY헤드라인M" charset="0"/>
                <a:ea typeface="HY헤드라인M" charset="0"/>
              </a:rPr>
              <a:t>           # cd /var/www/html</a:t>
            </a:r>
            <a:endParaRPr lang="ko-KR" altLang="en-US" sz="3200" b="1" cap="none" dirty="0" smtClean="0">
              <a:solidFill>
                <a:srgbClr val="FC0007"/>
              </a:solidFill>
              <a:latin typeface="HY헤드라인M" charset="0"/>
              <a:ea typeface="HY헤드라인M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 smtClean="0">
                <a:solidFill>
                  <a:srgbClr val="FC0007"/>
                </a:solidFill>
                <a:latin typeface="HY헤드라인M" charset="0"/>
                <a:ea typeface="HY헤드라인M" charset="0"/>
              </a:rPr>
              <a:t>       # touch index.php</a:t>
            </a:r>
            <a:endParaRPr lang="ko-KR" altLang="en-US" sz="3200" b="1" cap="none" dirty="0" smtClean="0">
              <a:solidFill>
                <a:srgbClr val="FC0007"/>
              </a:solidFill>
              <a:latin typeface="HY헤드라인M" charset="0"/>
              <a:ea typeface="HY헤드라인M" charset="0"/>
            </a:endParaRP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 smtClean="0">
                <a:solidFill>
                  <a:srgbClr val="FC0007"/>
                </a:solidFill>
                <a:latin typeface="HY헤드라인M" charset="0"/>
                <a:ea typeface="HY헤드라인M" charset="0"/>
              </a:rPr>
              <a:t># vi index.php</a:t>
            </a:r>
            <a:endParaRPr lang="ko-KR" altLang="en-US" sz="32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05" y="1009650"/>
            <a:ext cx="9479915" cy="4939030"/>
            <a:chOff x="1905" y="1009650"/>
            <a:chExt cx="9479915" cy="49390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r="42993" b="55621"/>
            <a:stretch/>
          </p:blipFill>
          <p:spPr>
            <a:xfrm>
              <a:off x="1905" y="1009650"/>
              <a:ext cx="9479915" cy="4939030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1905" y="1728470"/>
              <a:ext cx="8293735" cy="3559175"/>
            </a:xfrm>
            <a:prstGeom prst="roundRect">
              <a:avLst>
                <a:gd name="adj" fmla="val 6148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Rectangle 11"/>
          <p:cNvSpPr>
            <a:spLocks/>
          </p:cNvSpPr>
          <p:nvPr/>
        </p:nvSpPr>
        <p:spPr>
          <a:xfrm>
            <a:off x="-20955" y="444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atin typeface="나눔고딕" charset="0"/>
                <a:ea typeface="나눔고딕" charset="0"/>
              </a:rPr>
              <a:t>간단한 웹페이지 만들기 - php</a:t>
            </a:r>
            <a:endParaRPr lang="ko-KR" altLang="en-US" sz="4000" b="0" cap="none" dirty="0" smtClean="0">
              <a:latin typeface="나눔고딕" charset="0"/>
              <a:ea typeface="나눔고딕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08755" y="5080635"/>
            <a:ext cx="2886075" cy="1404620"/>
            <a:chOff x="4008755" y="5080635"/>
            <a:chExt cx="2886075" cy="140462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t="86735" r="88608"/>
            <a:stretch/>
          </p:blipFill>
          <p:spPr>
            <a:xfrm>
              <a:off x="4008755" y="5080635"/>
              <a:ext cx="2886075" cy="140462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008755" y="6089015"/>
              <a:ext cx="1340485" cy="39687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12"/>
          <p:cNvSpPr>
            <a:spLocks/>
          </p:cNvSpPr>
          <p:nvPr/>
        </p:nvSpPr>
        <p:spPr>
          <a:xfrm>
            <a:off x="7592695" y="3721100"/>
            <a:ext cx="4632325" cy="3144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2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Index.php파일 안에  위와 같은 내용을 작성하고 저장한다.</a:t>
            </a:r>
            <a:endParaRPr lang="ko-KR" altLang="en-US" sz="22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2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&lt;title&gt;부분에 각자의 이름을 넣어서 작성해보자.</a:t>
            </a:r>
            <a:endParaRPr lang="ko-KR" altLang="en-US" sz="22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-635" y="6214110"/>
            <a:ext cx="541337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±¼¸²" charset="0"/>
              <a:ea typeface="±¼¸²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05" y="1023620"/>
            <a:ext cx="10942320" cy="3498850"/>
            <a:chOff x="1905" y="1023620"/>
            <a:chExt cx="10942320" cy="34988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53452" r="16952" b="15480"/>
            <a:stretch/>
          </p:blipFill>
          <p:spPr>
            <a:xfrm>
              <a:off x="1905" y="1056005"/>
              <a:ext cx="10942320" cy="3466465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709660" y="1023620"/>
              <a:ext cx="2234565" cy="61150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412105" y="2409825"/>
            <a:ext cx="6734810" cy="4386580"/>
            <a:chOff x="5412105" y="2409825"/>
            <a:chExt cx="6734810" cy="43865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r="38889" b="54411"/>
            <a:stretch/>
          </p:blipFill>
          <p:spPr>
            <a:xfrm>
              <a:off x="5412105" y="2409825"/>
              <a:ext cx="6734810" cy="4386580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7448550" y="2714625"/>
              <a:ext cx="857885" cy="42227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8"/>
          <p:cNvSpPr>
            <a:spLocks/>
          </p:cNvSpPr>
          <p:nvPr/>
        </p:nvSpPr>
        <p:spPr>
          <a:xfrm>
            <a:off x="-20955" y="4445"/>
            <a:ext cx="12193905" cy="101092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atin typeface="나눔고딕" charset="0"/>
                <a:ea typeface="나눔고딕" charset="0"/>
              </a:rPr>
              <a:t>간단한 웹페이지 만들기 - php</a:t>
            </a:r>
            <a:endParaRPr lang="ko-KR" altLang="en-US" sz="40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1270" y="4481195"/>
            <a:ext cx="7545705" cy="2379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600" b="1" cap="none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# cat index.php</a:t>
            </a:r>
            <a:endParaRPr lang="ko-KR" altLang="en-US" sz="3600" b="1" cap="none" dirty="0" smtClean="0">
              <a:solidFill>
                <a:srgbClr val="FF0000"/>
              </a:solidFill>
              <a:latin typeface="나눔고딕" charset="0"/>
              <a:ea typeface="나눔고딕" charset="0"/>
            </a:endParaRPr>
          </a:p>
          <a:p>
            <a:pPr marL="228600" indent="-228600" algn="l" defTabSz="914400" eaLnBrk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23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cat 명령을 이용해 파일에 내용이 잘 저장되었는지 확인해 보고 잘 입력되었으면 FireFox창에 </a:t>
            </a:r>
            <a:r>
              <a:rPr lang="en-US" altLang="ko-KR" sz="2300" b="1" cap="none" dirty="0" smtClean="0">
                <a:solidFill>
                  <a:srgbClr val="FF0000"/>
                </a:solidFill>
                <a:latin typeface="나눔고딕" charset="0"/>
                <a:ea typeface="나눔고딕" charset="0"/>
              </a:rPr>
              <a:t>localhost</a:t>
            </a:r>
            <a:r>
              <a:rPr lang="en-US" altLang="ko-KR" sz="23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를 입력해 확인한다.</a:t>
            </a:r>
            <a:endParaRPr lang="ko-KR" altLang="en-US" sz="23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>
            <a:spLocks/>
          </p:cNvSpPr>
          <p:nvPr/>
        </p:nvSpPr>
        <p:spPr>
          <a:xfrm>
            <a:off x="5087888" y="2492896"/>
            <a:ext cx="4394200" cy="156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600" b="1" dirty="0" smtClean="0">
                <a:latin typeface="±¼¸²" charset="0"/>
                <a:ea typeface="±¼¸²" charset="0"/>
              </a:rPr>
              <a:t>Q&amp;A</a:t>
            </a:r>
            <a:endParaRPr lang="ko-KR" altLang="en-US" sz="9600" b="1" cap="none" dirty="0" smtClean="0">
              <a:latin typeface="±¼¸²" charset="0"/>
              <a:ea typeface="±¼¸²" charset="0"/>
            </a:endParaRPr>
          </a:p>
        </p:txBody>
      </p:sp>
      <p:pic>
        <p:nvPicPr>
          <p:cNvPr id="38" name="Picture 2" descr="https://cms1.ks.ac.kr/kor/_Img/Down/ksui_2014_05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6363162"/>
            <a:ext cx="1386384" cy="4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cms1.ks.ac.kr/kor/_Img/Down/ksui_2014_05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6363162"/>
            <a:ext cx="1386384" cy="4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/>
          </p:cNvSpPr>
          <p:nvPr/>
        </p:nvSpPr>
        <p:spPr>
          <a:xfrm>
            <a:off x="2511067" y="17020"/>
            <a:ext cx="9698940" cy="10115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 smtClean="0">
                <a:latin typeface="나눔고딕" charset="0"/>
                <a:ea typeface="나눔고딕" charset="0"/>
              </a:rPr>
              <a:t>출처</a:t>
            </a:r>
            <a:endParaRPr lang="ko-KR" altLang="en-US" sz="40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3036351" y="1444464"/>
            <a:ext cx="9335725" cy="357020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cap="none" dirty="0" smtClean="0">
                <a:latin typeface="나눔고딕" charset="0"/>
                <a:ea typeface="나눔고딕" charset="0"/>
              </a:rPr>
              <a:t>[출처]</a:t>
            </a:r>
            <a:endParaRPr lang="ko-KR" altLang="en-US" sz="2800" b="1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Slide 6 : </a:t>
            </a:r>
            <a:r>
              <a:rPr lang="en-US" altLang="ko-KR" sz="1800" b="0" cap="none" dirty="0" smtClean="0">
                <a:solidFill>
                  <a:srgbClr val="3D4444"/>
                </a:solidFill>
                <a:latin typeface="나눔고딕" charset="0"/>
                <a:ea typeface="나눔고딕" charset="0"/>
              </a:rPr>
              <a:t>[출처] </a:t>
            </a:r>
            <a:r>
              <a:rPr lang="en-US" altLang="ko-KR" sz="1800" b="0" u="sng" cap="none" dirty="0" smtClean="0">
                <a:solidFill>
                  <a:srgbClr val="608CBA"/>
                </a:solidFill>
                <a:uFill>
                  <a:solidFill>
                    <a:srgbClr val="608CBA"/>
                  </a:solidFill>
                </a:uFill>
                <a:latin typeface="나눔고딕" charset="0"/>
                <a:ea typeface="나눔고딕" charset="0"/>
              </a:rPr>
              <a:t>PHP란 무엇인가? 설치방법! 동영상강좌!</a:t>
            </a:r>
            <a:r>
              <a:rPr lang="en-US" altLang="ko-KR" sz="1800" b="0" cap="none" dirty="0" smtClean="0">
                <a:solidFill>
                  <a:srgbClr val="3D4444"/>
                </a:solidFill>
                <a:latin typeface="나눔고딕" charset="0"/>
                <a:ea typeface="나눔고딕" charset="0"/>
              </a:rPr>
              <a:t>|작성자 </a:t>
            </a:r>
            <a:r>
              <a:rPr lang="en-US" altLang="ko-KR" sz="1800" b="0" u="sng" cap="none" dirty="0" smtClean="0">
                <a:solidFill>
                  <a:srgbClr val="608CBA"/>
                </a:solidFill>
                <a:uFill>
                  <a:solidFill>
                    <a:srgbClr val="608CBA"/>
                  </a:solidFill>
                </a:uFill>
                <a:latin typeface="나눔고딕" charset="0"/>
                <a:ea typeface="나눔고딕" charset="0"/>
              </a:rPr>
              <a:t>헬로우드림 임멘토</a:t>
            </a:r>
            <a:endParaRPr lang="ko-KR" altLang="en-US" sz="1800" b="0" u="sng" cap="none" dirty="0" smtClean="0">
              <a:solidFill>
                <a:srgbClr val="608CBA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Slide 7 : </a:t>
            </a:r>
            <a:r>
              <a:rPr lang="en-US" altLang="ko-KR" sz="1800" b="0" cap="none" dirty="0" smtClean="0">
                <a:solidFill>
                  <a:srgbClr val="333333"/>
                </a:solidFill>
                <a:latin typeface="나눔고딕" charset="0"/>
                <a:ea typeface="나눔고딕" charset="0"/>
              </a:rPr>
              <a:t>[출처] </a:t>
            </a:r>
            <a:r>
              <a:rPr lang="en-US" altLang="ko-KR" sz="1800" b="0" u="sng" cap="none" dirty="0" smtClean="0">
                <a:solidFill>
                  <a:srgbClr val="608CBA"/>
                </a:solidFill>
                <a:uFill>
                  <a:solidFill>
                    <a:srgbClr val="608CBA"/>
                  </a:solidFill>
                </a:uFill>
                <a:latin typeface="나눔고딕" charset="0"/>
                <a:ea typeface="나눔고딕" charset="0"/>
              </a:rPr>
              <a:t>1. MySQL이란?</a:t>
            </a:r>
            <a:r>
              <a:rPr lang="en-US" altLang="ko-KR" sz="1800" b="0" cap="none" dirty="0" smtClean="0">
                <a:solidFill>
                  <a:srgbClr val="333333"/>
                </a:solidFill>
                <a:latin typeface="나눔고딕" charset="0"/>
                <a:ea typeface="나눔고딕" charset="0"/>
              </a:rPr>
              <a:t>|작성자 </a:t>
            </a:r>
            <a:r>
              <a:rPr lang="en-US" altLang="ko-KR" sz="1800" b="0" u="sng" cap="none" dirty="0" smtClean="0">
                <a:solidFill>
                  <a:srgbClr val="608CBA"/>
                </a:solidFill>
                <a:uFill>
                  <a:solidFill>
                    <a:srgbClr val="608CBA"/>
                  </a:solidFill>
                </a:uFill>
                <a:latin typeface="나눔고딕" charset="0"/>
                <a:ea typeface="나눔고딕" charset="0"/>
              </a:rPr>
              <a:t>아이러브</a:t>
            </a:r>
            <a:endParaRPr lang="ko-KR" altLang="en-US" sz="1800" b="0" u="sng" cap="none" dirty="0" smtClean="0">
              <a:solidFill>
                <a:srgbClr val="608CBA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Slide 8 : [출처] </a:t>
            </a:r>
            <a:r>
              <a:rPr lang="en-US" altLang="ko-KR" sz="1800" b="0" cap="none" dirty="0" smtClean="0">
                <a:solidFill>
                  <a:srgbClr val="0563C1"/>
                </a:solidFill>
                <a:latin typeface="나눔고딕" charset="0"/>
                <a:ea typeface="나눔고딕" charset="0"/>
              </a:rPr>
              <a:t>http://gwonhouse.tistory.com/2</a:t>
            </a: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 [김윤권]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Slide 19,20(이미지) : [출처] </a:t>
            </a:r>
            <a:r>
              <a:rPr lang="en-US" altLang="ko-KR" sz="1800" b="0" cap="none" dirty="0" smtClean="0">
                <a:latin typeface="나눔고딕" charset="0"/>
                <a:ea typeface="나눔고딕" charset="0"/>
                <a:hlinkClick r:id="rId3"/>
              </a:rPr>
              <a:t>https://www.youtube.com/watch?v=d54OGwWDv4I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템플릿 : http://www.free-powerpoint-templates-design.com/simple-office-computer-view-powerpoint-template/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apache용어 : </a:t>
            </a:r>
            <a:r>
              <a:rPr lang="en-US" altLang="ko-KR" sz="1800" b="0" cap="none" dirty="0" smtClean="0">
                <a:latin typeface="나눔고딕" charset="0"/>
                <a:ea typeface="나눔고딕" charset="0"/>
                <a:hlinkClick r:id="rId4"/>
              </a:rPr>
              <a:t>https://terms.naver.com/entry.nhn?docId=851171&amp;cid=42346&amp;categoryId=42346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php : https://bede4395.blog.me/44370701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나눔고딕" charset="0"/>
                <a:ea typeface="나눔고딕" charset="0"/>
              </a:rPr>
              <a:t>mysql : https://blog.naver.com/sksky777/221181937366</a:t>
            </a: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060576" y="5343024"/>
            <a:ext cx="7171040" cy="1198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나눔고딕" charset="0"/>
                <a:ea typeface="나눔고딕" charset="0"/>
              </a:rPr>
              <a:t>[참고자료]</a:t>
            </a:r>
            <a:endParaRPr lang="ko-KR" altLang="en-US" sz="2400" b="1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나눔고딕" charset="0"/>
                <a:ea typeface="나눔고딕" charset="0"/>
              </a:rPr>
              <a:t>이것이 리눅스다/우재남 저/한빛미디어</a:t>
            </a:r>
            <a:endParaRPr lang="ko-KR" altLang="en-US" sz="2400" b="0" cap="none" dirty="0" smtClean="0">
              <a:latin typeface="나눔고딕" charset="0"/>
              <a:ea typeface="나눔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나눔고딕" charset="0"/>
                <a:ea typeface="나눔고딕" charset="0"/>
              </a:rPr>
              <a:t>https://www.youtube.com/watch?v=d54OGwWDv4I</a:t>
            </a:r>
            <a:endParaRPr lang="ko-KR" altLang="en-US" sz="2400" b="0" cap="none" dirty="0" smtClean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5231904" y="2564904"/>
            <a:ext cx="4394200" cy="15684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600" b="1" cap="none" dirty="0" smtClean="0">
                <a:latin typeface="±¼¸²" charset="0"/>
                <a:ea typeface="±¼¸²" charset="0"/>
              </a:rPr>
              <a:t>END</a:t>
            </a:r>
            <a:endParaRPr lang="ko-KR" altLang="en-US" sz="9600" b="1" cap="none" dirty="0" smtClean="0">
              <a:latin typeface="±¼¸²" charset="0"/>
              <a:ea typeface="±¼¸²" charset="0"/>
            </a:endParaRPr>
          </a:p>
        </p:txBody>
      </p:sp>
      <p:pic>
        <p:nvPicPr>
          <p:cNvPr id="12" name="Picture 2" descr="https://cms1.ks.ac.kr/kor/_Img/Down/ksui_2014_02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733" y="6237312"/>
            <a:ext cx="2310366" cy="5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572250" y="1957849"/>
            <a:ext cx="5080635" cy="39754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rgbClr val="333333"/>
              </a:buClr>
              <a:buFont typeface="Arial"/>
              <a:buChar char="•"/>
            </a:pPr>
            <a:r>
              <a:rPr lang="en-US" altLang="ko-KR" sz="26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고성능의 </a:t>
            </a:r>
            <a:r>
              <a:rPr lang="en-US" altLang="ko-KR" sz="2600" b="0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하이퍼텍스트 전송 규약</a:t>
            </a:r>
            <a:r>
              <a:rPr lang="en-US" altLang="ko-KR" sz="26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(http) 서버. </a:t>
            </a:r>
            <a:endParaRPr lang="ko-KR" altLang="en-US" sz="26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6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600" b="0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기억 장치 관리</a:t>
            </a:r>
            <a:r>
              <a:rPr lang="en-US" altLang="ko-KR" sz="26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가 확실하여 프로그램 본체가 간편하게 되어 있으며, 모듈 기능을 추가 또는 변경할 수 있기 때문에 확장성이 높고 신속하게 처리할 수 있어 각 분야에서 널리 사용되고 있다.</a:t>
            </a:r>
            <a:r>
              <a:rPr lang="en-US" altLang="ko-KR" sz="26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6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26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4290" y="2286000"/>
            <a:ext cx="4123690" cy="3048635"/>
          </a:xfrm>
          <a:prstGeom prst="rect">
            <a:avLst/>
          </a:prstGeom>
          <a:noFill/>
        </p:spPr>
      </p:pic>
      <p:sp>
        <p:nvSpPr>
          <p:cNvPr id="12" name="텍스트 개체 틀 11"/>
          <p:cNvSpPr txBox="1">
            <a:spLocks noGrp="1"/>
          </p:cNvSpPr>
          <p:nvPr>
            <p:ph type="body" idx="3"/>
          </p:nvPr>
        </p:nvSpPr>
        <p:spPr>
          <a:xfrm>
            <a:off x="0" y="1206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APM이란?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>
            <a:spLocks/>
          </p:cNvSpPr>
          <p:nvPr/>
        </p:nvSpPr>
        <p:spPr>
          <a:xfrm>
            <a:off x="6456040" y="1722028"/>
            <a:ext cx="5347335" cy="432426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228600" indent="-228600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  <a:buFont typeface="Arial"/>
              <a:buChar char="•"/>
            </a:pPr>
            <a:r>
              <a:rPr lang="en-US" altLang="ko-KR" sz="2500" b="0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서버쪽에서 실행 되는 프로그래밍 언어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. 주로 HTML 코드를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프로그래밍적으로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생성</a:t>
            </a:r>
            <a:r>
              <a:rPr lang="ko-KR" altLang="en-US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한다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</a:br>
            <a:endParaRPr lang="ko-KR" altLang="en-US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웹에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최적화된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언어</a:t>
            </a:r>
            <a:endParaRPr lang="ko-KR" altLang="en-US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- 웹 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개발에 필요한 수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많은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로직</a:t>
            </a:r>
            <a:endParaRPr lang="en-US" altLang="ko-KR" sz="2500" dirty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들이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함수의 형태로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미리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제공</a:t>
            </a:r>
            <a:endParaRPr lang="en-US" altLang="ko-KR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거의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모든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데이터베이스를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지원</a:t>
            </a:r>
            <a:endParaRPr lang="en-US" altLang="ko-KR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가장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많은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공개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소프트웨어가</a:t>
            </a:r>
            <a:endParaRPr lang="en-US" altLang="ko-KR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  <a:p>
            <a:pPr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D4444"/>
              </a:buClr>
            </a:pPr>
            <a:r>
              <a:rPr lang="en-US" altLang="ko-KR" sz="2500" dirty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php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로</a:t>
            </a:r>
            <a:r>
              <a:rPr lang="en-US" altLang="ko-KR" sz="2500" b="0" cap="none" dirty="0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D4444"/>
                </a:solidFill>
                <a:latin typeface="맑은 고딕" charset="0"/>
                <a:ea typeface="맑은 고딕" charset="0"/>
              </a:rPr>
              <a:t>만들어짐</a:t>
            </a:r>
            <a:endParaRPr lang="ko-KR" altLang="en-US" sz="2500" b="0" cap="none" dirty="0" smtClean="0">
              <a:solidFill>
                <a:srgbClr val="3D444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" name="내용 개체 틀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4925" y="2286000"/>
            <a:ext cx="4109720" cy="308864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1" name="텍스트 개체 틀 10"/>
          <p:cNvSpPr txBox="1">
            <a:spLocks noGrp="1"/>
          </p:cNvSpPr>
          <p:nvPr>
            <p:ph type="body" idx="3"/>
          </p:nvPr>
        </p:nvSpPr>
        <p:spPr>
          <a:xfrm>
            <a:off x="0" y="1206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APM이란?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6556375" y="1331094"/>
            <a:ext cx="5388610" cy="5421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•"/>
            </a:pP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데이터베이스의 질의언어인 SQL을 사용하는 </a:t>
            </a:r>
            <a:r>
              <a:rPr lang="en-US" altLang="ko-KR" sz="2500" b="0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관계형 데이터베이스 관리 시스템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(SDBMS).</a:t>
            </a:r>
            <a:endParaRPr lang="ko-KR" altLang="en-US" sz="25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•"/>
            </a:pPr>
            <a:endParaRPr lang="ko-KR" altLang="en-US" sz="25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1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) 빠르고, 유연하며, 사용하기 쉽다.</a:t>
            </a:r>
            <a:b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</a:b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2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) 다중 사용자, 다중 쓰레드를 지원</a:t>
            </a:r>
            <a:b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</a:b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3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) C, C++ 뿐만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아니라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JAVA,</a:t>
            </a: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dirty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PHP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등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많은 언어에 대한 지원</a:t>
            </a:r>
            <a:endParaRPr lang="ko-KR" altLang="en-US" sz="25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) Linux, windows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등에서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사용</a:t>
            </a:r>
            <a:endParaRPr lang="en-US" altLang="ko-KR" sz="2500" dirty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sz="25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5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) 오픈소스로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개발되는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무료</a:t>
            </a:r>
            <a:endParaRPr lang="en-US" altLang="ko-KR" sz="25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algn="l" defTabSz="914400" eaLnBrk="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altLang="ko-KR" sz="2500" dirty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5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 </a:t>
            </a:r>
            <a:r>
              <a:rPr lang="en-US" altLang="ko-KR" sz="25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프로그램</a:t>
            </a:r>
            <a:r>
              <a:rPr lang="en-US" altLang="ko-KR" sz="20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0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</a:br>
            <a:endParaRPr lang="ko-KR" altLang="en-US" sz="20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그림 개체 틀 8"/>
          <p:cNvSpPr txBox="1">
            <a:spLocks noGrp="1"/>
          </p:cNvSpPr>
          <p:nvPr>
            <p:ph type="pic"/>
          </p:nvPr>
        </p:nvSpPr>
        <p:spPr>
          <a:xfrm>
            <a:off x="1308735" y="2307590"/>
            <a:ext cx="4114800" cy="3042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algn="ctr"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0" name="내용 개체 틀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6035" y="2306320"/>
            <a:ext cx="4130675" cy="3042285"/>
          </a:xfrm>
          <a:prstGeom prst="rect">
            <a:avLst/>
          </a:prstGeom>
          <a:noFill/>
        </p:spPr>
      </p:pic>
      <p:sp>
        <p:nvSpPr>
          <p:cNvPr id="11" name="텍스트 개체 틀 10"/>
          <p:cNvSpPr txBox="1">
            <a:spLocks noGrp="1"/>
          </p:cNvSpPr>
          <p:nvPr>
            <p:ph type="body" idx="3"/>
          </p:nvPr>
        </p:nvSpPr>
        <p:spPr>
          <a:xfrm>
            <a:off x="0" y="12065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APM이란?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3" name="내용 개체 틀 2" descr="/Users/hyeon2/Library/Group Containers/L48J367XN4.com.infraware.PolarisOffice/EngineTemp/504/image6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690" y="1056005"/>
            <a:ext cx="6713220" cy="5743575"/>
          </a:xfrm>
          <a:prstGeom prst="rect">
            <a:avLst/>
          </a:prstGeom>
          <a:noFill/>
        </p:spPr>
      </p:pic>
      <p:sp>
        <p:nvSpPr>
          <p:cNvPr id="5" name="내용 개체 틀 4"/>
          <p:cNvSpPr txBox="1">
            <a:spLocks noGrp="1"/>
          </p:cNvSpPr>
          <p:nvPr>
            <p:ph/>
          </p:nvPr>
        </p:nvSpPr>
        <p:spPr>
          <a:xfrm>
            <a:off x="6960096" y="1659890"/>
            <a:ext cx="5198884" cy="4733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MySQL같은 DB에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입력시키거나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만들</a:t>
            </a:r>
            <a:r>
              <a:rPr lang="ko-KR" altLang="en-US" sz="2400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어야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할 때, 우리는 직접 명령창에 명령어를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쳐야되는데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일일히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치려면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상당히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복잡하다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4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이걸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쉽게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관리할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수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있는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프로그램이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있다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하지만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따로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설치를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해야</a:t>
            </a:r>
            <a:r>
              <a:rPr lang="ko-KR" altLang="en-US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한다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4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err="1" smtClean="0">
                <a:solidFill>
                  <a:srgbClr val="FF0000"/>
                </a:solidFill>
                <a:latin typeface="맑은 고딕" charset="0"/>
                <a:ea typeface="맑은 고딕" charset="0"/>
              </a:rPr>
              <a:t>phpmyadmin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같은경우</a:t>
            </a:r>
            <a:r>
              <a:rPr lang="ko-KR" altLang="en-US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는 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웹에서</a:t>
            </a:r>
            <a:r>
              <a:rPr lang="en-US" altLang="ko-KR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DB를</a:t>
            </a:r>
            <a:r>
              <a:rPr lang="en-US" altLang="ko-KR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관리하게</a:t>
            </a:r>
            <a:r>
              <a:rPr lang="en-US" altLang="ko-KR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해주는</a:t>
            </a:r>
            <a:r>
              <a:rPr lang="en-US" altLang="ko-KR" sz="2400" b="1" cap="none" dirty="0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 웹 </a:t>
            </a:r>
            <a:r>
              <a:rPr lang="en-US" altLang="ko-KR" sz="2400" b="1" cap="none" dirty="0" err="1" smtClean="0">
                <a:solidFill>
                  <a:srgbClr val="0070C0"/>
                </a:solidFill>
                <a:latin typeface="맑은 고딕" charset="0"/>
                <a:ea typeface="맑은 고딕" charset="0"/>
              </a:rPr>
              <a:t>프로그램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으로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무료이며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,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오픈소스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cap="none" dirty="0" err="1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이다</a:t>
            </a:r>
            <a:r>
              <a:rPr lang="en-US" altLang="ko-KR" sz="2400" b="0" cap="none" dirty="0" smtClean="0">
                <a:solidFill>
                  <a:srgbClr val="333333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solidFill>
                <a:srgbClr val="333333"/>
              </a:solidFill>
              <a:latin typeface="맑은 고딕" charset="0"/>
              <a:ea typeface="맑은 고딕" charset="0"/>
            </a:endParaRPr>
          </a:p>
          <a:p>
            <a:pPr marL="457200" indent="0" algn="l" defTabSz="5080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24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endParaRPr lang="ko-KR" altLang="en-US" sz="24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body" idx="3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</a:rPr>
              <a:t>APM이란?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" y="1165200"/>
            <a:ext cx="3124835" cy="3428216"/>
          </a:xfrm>
          <a:prstGeom prst="rect">
            <a:avLst/>
          </a:prstGeom>
          <a:noFill/>
        </p:spPr>
      </p:pic>
      <p:pic>
        <p:nvPicPr>
          <p:cNvPr id="4" name="내용 개체 틀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2928" y="1936028"/>
            <a:ext cx="3103245" cy="2160905"/>
          </a:xfrm>
          <a:prstGeom prst="rect">
            <a:avLst/>
          </a:prstGeom>
          <a:noFill/>
        </p:spPr>
      </p:pic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4263" y="1412776"/>
            <a:ext cx="3506629" cy="2540967"/>
          </a:xfrm>
          <a:prstGeom prst="rect">
            <a:avLst/>
          </a:prstGeom>
          <a:noFill/>
        </p:spPr>
      </p:pic>
      <p:sp>
        <p:nvSpPr>
          <p:cNvPr id="6" name="내용 개체 틀 5"/>
          <p:cNvSpPr txBox="1">
            <a:spLocks noGrp="1"/>
          </p:cNvSpPr>
          <p:nvPr>
            <p:ph idx="1"/>
          </p:nvPr>
        </p:nvSpPr>
        <p:spPr>
          <a:xfrm>
            <a:off x="1167852" y="5139097"/>
            <a:ext cx="10081120" cy="6461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우분투로 서버를 구축하기 위해선 위의 3가지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프로그램을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</a:t>
            </a:r>
            <a:r>
              <a:rPr lang="ko-KR" altLang="en-US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해야한다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명령어만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입력하면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자동으로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설치를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</a:t>
            </a:r>
            <a:r>
              <a:rPr lang="ko-KR" altLang="en-US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준다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따라서 </a:t>
            </a:r>
            <a:r>
              <a:rPr lang="en-US" altLang="ko-KR" sz="2400" b="0" strike="noStrike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연동과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설치를 위한 명령어를 알아보자.</a:t>
            </a:r>
            <a:endParaRPr lang="ko-KR" altLang="en-US" sz="2400" b="0" strike="noStrike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b="0" strike="noStrike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텍스트 개체 틀 6"/>
          <p:cNvSpPr txBox="1">
            <a:spLocks noGrp="1"/>
          </p:cNvSpPr>
          <p:nvPr>
            <p:ph type="body" idx="4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구축을 위한 필수 설치 개요 (APM)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/>
          </p:cNvSpPr>
          <p:nvPr/>
        </p:nvSpPr>
        <p:spPr>
          <a:xfrm>
            <a:off x="0" y="0"/>
            <a:ext cx="12193270" cy="101028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1"/>
          </p:nvPr>
        </p:nvSpPr>
        <p:spPr>
          <a:xfrm>
            <a:off x="1270" y="3850640"/>
            <a:ext cx="12203430" cy="30003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패키지 설치를 하기 위해서 </a:t>
            </a:r>
            <a:r>
              <a:rPr lang="en-US" altLang="ko-KR" sz="2400" b="0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관리자의 권한이 필요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하다. 따라서 sudo는 관리자의 권한을 명령에 부여하는 역할을 하는데 매번 설치할 때마다 sudo를 입력하기 번거로우니까 ‘</a:t>
            </a:r>
            <a:r>
              <a:rPr lang="en-US" altLang="ko-KR" sz="2400" b="0" cap="none" dirty="0" smtClean="0">
                <a:solidFill>
                  <a:srgbClr val="FC0007"/>
                </a:solidFill>
                <a:latin typeface="맑은 고딕" charset="0"/>
                <a:ea typeface="맑은 고딕" charset="0"/>
              </a:rPr>
              <a:t>sudo su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’ 명령어를 통해 관리자 로그인을 </a:t>
            </a:r>
            <a:r>
              <a:rPr lang="en-US" altLang="ko-KR" sz="2400" b="0" cap="none" dirty="0" err="1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한다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비밀번호는 ‘</a:t>
            </a:r>
            <a:r>
              <a:rPr lang="en-US" altLang="ko-KR" sz="2400" b="1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공부해라</a:t>
            </a: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’ 타이핑시 시각적으로 보이지 않는 것은 오류가 아니고 보안상으로 설정 되어있는 것이기 때문에 그대로 비밀번호를 입력하면 된다. 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Font typeface="Arial"/>
              <a:buChar char="•"/>
            </a:pPr>
            <a:r>
              <a:rPr lang="en-US" altLang="ko-KR" sz="2400" b="0" cap="none" dirty="0" smtClean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정상적으로 로그인이 된다면 ‘$’에서 ‘#’으로 쉘 모양 표시가 바꼈을 것이다. ‘#’은 관리자 권한으로 로그인된 쉘 모양을 뜻한다. </a:t>
            </a:r>
            <a:endParaRPr lang="ko-KR" altLang="en-US" sz="2400" b="0" cap="none" dirty="0" smtClean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-40005" y="1143000"/>
            <a:ext cx="12237085" cy="2603500"/>
            <a:chOff x="-40005" y="1143000"/>
            <a:chExt cx="12237085" cy="26035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70"/>
            <a:stretch>
              <a:fillRect/>
            </a:stretch>
          </p:blipFill>
          <p:spPr>
            <a:xfrm>
              <a:off x="-34925" y="2046605"/>
              <a:ext cx="12226290" cy="829310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998"/>
            <a:stretch>
              <a:fillRect/>
            </a:stretch>
          </p:blipFill>
          <p:spPr>
            <a:xfrm>
              <a:off x="-1905" y="2963545"/>
              <a:ext cx="12198985" cy="782955"/>
            </a:xfrm>
            <a:prstGeom prst="rect">
              <a:avLst/>
            </a:prstGeom>
            <a:noFill/>
          </p:spPr>
        </p:pic>
        <p:grpSp>
          <p:nvGrpSpPr>
            <p:cNvPr id="8" name="그룹 7"/>
            <p:cNvGrpSpPr/>
            <p:nvPr/>
          </p:nvGrpSpPr>
          <p:grpSpPr>
            <a:xfrm>
              <a:off x="-40005" y="1143000"/>
              <a:ext cx="12207875" cy="814070"/>
              <a:chOff x="-40005" y="1143000"/>
              <a:chExt cx="12207875" cy="81407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258"/>
              <a:stretch>
                <a:fillRect/>
              </a:stretch>
            </p:blipFill>
            <p:spPr>
              <a:xfrm>
                <a:off x="-40005" y="1143000"/>
                <a:ext cx="12209780" cy="814705"/>
              </a:xfrm>
              <a:prstGeom prst="rect">
                <a:avLst/>
              </a:prstGeom>
              <a:noFill/>
            </p:spPr>
          </p:pic>
          <p:sp>
            <p:nvSpPr>
              <p:cNvPr id="13" name="모서리가 둥근 직사각형 12"/>
              <p:cNvSpPr>
                <a:spLocks/>
              </p:cNvSpPr>
              <p:nvPr/>
            </p:nvSpPr>
            <p:spPr>
              <a:xfrm>
                <a:off x="9820910" y="1143000"/>
                <a:ext cx="1915795" cy="814705"/>
              </a:xfrm>
              <a:prstGeom prst="roundRect">
                <a:avLst/>
              </a:prstGeom>
              <a:noFill/>
              <a:ln w="38100" cap="flat" cmpd="sng">
                <a:solidFill>
                  <a:srgbClr val="C0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n w="57150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</a:ln>
                  <a:solidFill>
                    <a:srgbClr val="C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5" name="텍스트 개체 틀 14"/>
          <p:cNvSpPr txBox="1">
            <a:spLocks noGrp="1"/>
          </p:cNvSpPr>
          <p:nvPr>
            <p:ph type="body" idx="5"/>
          </p:nvPr>
        </p:nvSpPr>
        <p:spPr>
          <a:xfrm>
            <a:off x="0" y="1270"/>
            <a:ext cx="12193270" cy="9893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웹 서버 구축 전, 설정 명령어 [sudo su]</a:t>
            </a:r>
            <a:endParaRPr lang="ko-KR" altLang="en-US" sz="4800" b="0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Pages>37</Pages>
  <Words>1385</Words>
  <Characters>0</Characters>
  <Application>Microsoft Office PowerPoint</Application>
  <DocSecurity>0</DocSecurity>
  <PresentationFormat>와이드스크린</PresentationFormat>
  <Lines>0</Lines>
  <Paragraphs>168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나눔고딕</vt:lpstr>
      <vt:lpstr>Calibri</vt:lpstr>
      <vt:lpstr>Wingdings</vt:lpstr>
      <vt:lpstr>맑은 고딕</vt:lpstr>
      <vt:lpstr>HY헤드라인M</vt:lpstr>
      <vt:lpstr>Arial</vt:lpstr>
      <vt:lpstr>±¼¸²</vt:lpstr>
      <vt:lpstr>Arial Unicode MS</vt:lpstr>
      <vt:lpstr>시스템 서체</vt:lpstr>
      <vt:lpstr>Calibri Light</vt:lpstr>
      <vt:lpstr>Office theme</vt:lpstr>
      <vt:lpstr>Office theme</vt:lpstr>
      <vt:lpstr>theme default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서버 구축할 때 필요한 명령어 개념 - alias</vt:lpstr>
      <vt:lpstr>PowerPoint 프레젠테이션</vt:lpstr>
      <vt:lpstr>PowerPoint 프레젠테이션</vt:lpstr>
      <vt:lpstr>웹서버 구축 따라하기 –  mysql-server, mysql-client 설치하기</vt:lpstr>
      <vt:lpstr>PowerPoint 프레젠테이션</vt:lpstr>
      <vt:lpstr>웹서버 구축 따라하기 –  PHP 설치하기 </vt:lpstr>
      <vt:lpstr>PowerPoint 프레젠테이션</vt:lpstr>
      <vt:lpstr>웹서버 구축 따라하기 –  Phpmyadmin설치</vt:lpstr>
      <vt:lpstr>PowerPoint 프레젠테이션</vt:lpstr>
      <vt:lpstr>PowerPoint 프레젠테이션</vt:lpstr>
      <vt:lpstr>웹서버 구축 따라하기 [phpmyadmin활성화]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웹서버 구축 따라하기 [mysql, apache 재시작]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서버 구축</dc:title>
  <cp:lastModifiedBy>Windows 사용자</cp:lastModifiedBy>
  <cp:revision>27</cp:revision>
  <dcterms:modified xsi:type="dcterms:W3CDTF">2018-05-15T04:42:22Z</dcterms:modified>
</cp:coreProperties>
</file>